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sr-Latn-M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sr-Latn-ME"/>
          </a:p>
        </p:txBody>
      </p:sp>
      <p:sp>
        <p:nvSpPr>
          <p:cNvPr id="4" name="Date Placeholder 3"/>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1028691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Date Placeholder 3"/>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1758758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sr-Latn-M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Date Placeholder 3"/>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1521743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Date Placeholder 3"/>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2893538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sr-Latn-M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605788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Date Placeholder 4"/>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4128516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sr-Latn-M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7" name="Date Placeholder 6"/>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8" name="Footer Placeholder 7"/>
          <p:cNvSpPr>
            <a:spLocks noGrp="1"/>
          </p:cNvSpPr>
          <p:nvPr>
            <p:ph type="ftr" sz="quarter" idx="11"/>
          </p:nvPr>
        </p:nvSpPr>
        <p:spPr/>
        <p:txBody>
          <a:bodyPr/>
          <a:lstStyle/>
          <a:p>
            <a:endParaRPr lang="sr-Latn-ME"/>
          </a:p>
        </p:txBody>
      </p:sp>
      <p:sp>
        <p:nvSpPr>
          <p:cNvPr id="9" name="Slide Number Placeholder 8"/>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262453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Date Placeholder 2"/>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4" name="Footer Placeholder 3"/>
          <p:cNvSpPr>
            <a:spLocks noGrp="1"/>
          </p:cNvSpPr>
          <p:nvPr>
            <p:ph type="ftr" sz="quarter" idx="11"/>
          </p:nvPr>
        </p:nvSpPr>
        <p:spPr/>
        <p:txBody>
          <a:bodyPr/>
          <a:lstStyle/>
          <a:p>
            <a:endParaRPr lang="sr-Latn-ME"/>
          </a:p>
        </p:txBody>
      </p:sp>
      <p:sp>
        <p:nvSpPr>
          <p:cNvPr id="5" name="Slide Number Placeholder 4"/>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536989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3" name="Footer Placeholder 2"/>
          <p:cNvSpPr>
            <a:spLocks noGrp="1"/>
          </p:cNvSpPr>
          <p:nvPr>
            <p:ph type="ftr" sz="quarter" idx="11"/>
          </p:nvPr>
        </p:nvSpPr>
        <p:spPr/>
        <p:txBody>
          <a:bodyPr/>
          <a:lstStyle/>
          <a:p>
            <a:endParaRPr lang="sr-Latn-ME"/>
          </a:p>
        </p:txBody>
      </p:sp>
      <p:sp>
        <p:nvSpPr>
          <p:cNvPr id="4" name="Slide Number Placeholder 3"/>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2127263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r-Latn-M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3140580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r-Latn-M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M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A11705-6500-4852-AB6D-D517798116C0}" type="datetimeFigureOut">
              <a:rPr lang="sr-Latn-ME" smtClean="0"/>
              <a:t>6.4.2017.</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ABF15DBE-5FD6-413A-96A5-36CA21DC81F5}" type="slidenum">
              <a:rPr lang="sr-Latn-ME" smtClean="0"/>
              <a:t>‹#›</a:t>
            </a:fld>
            <a:endParaRPr lang="sr-Latn-ME"/>
          </a:p>
        </p:txBody>
      </p:sp>
    </p:spTree>
    <p:extLst>
      <p:ext uri="{BB962C8B-B14F-4D97-AF65-F5344CB8AC3E}">
        <p14:creationId xmlns:p14="http://schemas.microsoft.com/office/powerpoint/2010/main" val="766285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sr-Latn-M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11705-6500-4852-AB6D-D517798116C0}" type="datetimeFigureOut">
              <a:rPr lang="sr-Latn-ME" smtClean="0"/>
              <a:t>6.4.2017.</a:t>
            </a:fld>
            <a:endParaRPr lang="sr-Latn-M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M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F15DBE-5FD6-413A-96A5-36CA21DC81F5}" type="slidenum">
              <a:rPr lang="sr-Latn-ME" smtClean="0"/>
              <a:t>‹#›</a:t>
            </a:fld>
            <a:endParaRPr lang="sr-Latn-ME"/>
          </a:p>
        </p:txBody>
      </p:sp>
    </p:spTree>
    <p:extLst>
      <p:ext uri="{BB962C8B-B14F-4D97-AF65-F5344CB8AC3E}">
        <p14:creationId xmlns:p14="http://schemas.microsoft.com/office/powerpoint/2010/main" val="1821767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MOŽDANI ŽIVCI</a:t>
            </a:r>
            <a:endParaRPr lang="sr-Latn-ME" dirty="0"/>
          </a:p>
        </p:txBody>
      </p:sp>
    </p:spTree>
    <p:extLst>
      <p:ext uri="{BB962C8B-B14F-4D97-AF65-F5344CB8AC3E}">
        <p14:creationId xmlns:p14="http://schemas.microsoft.com/office/powerpoint/2010/main" val="2721386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8941" y="321972"/>
            <a:ext cx="5800859" cy="5854991"/>
          </a:xfrm>
        </p:spPr>
        <p:txBody>
          <a:bodyPr/>
          <a:lstStyle/>
          <a:p>
            <a:pPr marL="0" indent="0">
              <a:buNone/>
            </a:pPr>
            <a:r>
              <a:rPr lang="sr-Latn-ME" i="1" dirty="0" smtClean="0">
                <a:effectLst>
                  <a:outerShdw blurRad="38100" dist="38100" dir="2700000" algn="tl">
                    <a:srgbClr val="000000">
                      <a:alpha val="43137"/>
                    </a:srgbClr>
                  </a:outerShdw>
                </a:effectLst>
              </a:rPr>
              <a:t>n.maxillaris (V2) </a:t>
            </a:r>
            <a:r>
              <a:rPr lang="sr-Latn-ME" dirty="0" smtClean="0"/>
              <a:t>– čisto senzitivna grana koja inerviše kožu i sluzokožu prednjeg dijela gornje vilice i gornje zube. Polazi od gangliona Gasseri, prolazi kroz spoljni zid sinus cavernosus-a, prolazi kroz foramen rotundum ulazi u fossa pterygopalatina gdje daje bočne grane: n.zygomaticus, nn.alveolares superiores i nn.pterygopalatini i 1 završnu granu n. Infraorbitalis. </a:t>
            </a:r>
          </a:p>
          <a:p>
            <a:pPr marL="0" indent="0">
              <a:buNone/>
            </a:pPr>
            <a:r>
              <a:rPr lang="sr-Latn-ME" dirty="0" smtClean="0"/>
              <a:t>Sa njegove unutrašnje strane se nalazi ganglion pterygopalatinum. </a:t>
            </a:r>
            <a:endParaRPr lang="sr-Latn-ME" dirty="0"/>
          </a:p>
        </p:txBody>
      </p:sp>
      <p:pic>
        <p:nvPicPr>
          <p:cNvPr id="5" name="Content Placeholder 4"/>
          <p:cNvPicPr>
            <a:picLocks noGrp="1" noChangeAspect="1"/>
          </p:cNvPicPr>
          <p:nvPr>
            <p:ph sz="half" idx="2"/>
          </p:nvPr>
        </p:nvPicPr>
        <p:blipFill>
          <a:blip r:embed="rId2"/>
          <a:stretch>
            <a:fillRect/>
          </a:stretch>
        </p:blipFill>
        <p:spPr>
          <a:xfrm>
            <a:off x="6172200" y="437882"/>
            <a:ext cx="6019800" cy="5473201"/>
          </a:xfrm>
          <a:prstGeom prst="rect">
            <a:avLst/>
          </a:prstGeom>
        </p:spPr>
      </p:pic>
    </p:spTree>
    <p:extLst>
      <p:ext uri="{BB962C8B-B14F-4D97-AF65-F5344CB8AC3E}">
        <p14:creationId xmlns:p14="http://schemas.microsoft.com/office/powerpoint/2010/main" val="4259353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67425" y="296214"/>
            <a:ext cx="5852375" cy="5880749"/>
          </a:xfrm>
        </p:spPr>
        <p:txBody>
          <a:bodyPr>
            <a:normAutofit fontScale="92500" lnSpcReduction="20000"/>
          </a:bodyPr>
          <a:lstStyle/>
          <a:p>
            <a:pPr marL="0" indent="0">
              <a:buNone/>
            </a:pPr>
            <a:r>
              <a:rPr lang="sr-Latn-ME" i="1" dirty="0" smtClean="0"/>
              <a:t>N. infraorbitalis</a:t>
            </a:r>
            <a:r>
              <a:rPr lang="sr-Latn-ME" dirty="0" smtClean="0"/>
              <a:t>: r alveolaris superior medius, rr alveolares superiores anteriores, rr palpebrales inferiores, rr nasales externi, rr nasales interni et rr labiales superiores. </a:t>
            </a:r>
          </a:p>
          <a:p>
            <a:pPr marL="0" indent="0">
              <a:buNone/>
            </a:pPr>
            <a:r>
              <a:rPr lang="sr-Latn-ME" i="1" dirty="0" smtClean="0"/>
              <a:t>Nn. alveolares superiores</a:t>
            </a:r>
            <a:r>
              <a:rPr lang="sr-Latn-ME" dirty="0" smtClean="0"/>
              <a:t>: rr alveolares superiores posteriores, r alveolaris superior medius et rr alveolares superiores anteriores. </a:t>
            </a:r>
          </a:p>
          <a:p>
            <a:pPr marL="0" indent="0">
              <a:buNone/>
            </a:pPr>
            <a:r>
              <a:rPr lang="sr-Latn-ME" i="1" dirty="0" smtClean="0"/>
              <a:t>n.zygomaticus</a:t>
            </a:r>
            <a:r>
              <a:rPr lang="sr-Latn-ME" dirty="0" smtClean="0"/>
              <a:t>: prolazi kroz fissura orbitalis inferior, i ulazi u canalis zygomaticus i daje 2 završne grane: r.zygomaticotemporalis i r.zygomaticofacialis.</a:t>
            </a:r>
          </a:p>
          <a:p>
            <a:pPr marL="0" indent="0">
              <a:buNone/>
            </a:pPr>
            <a:r>
              <a:rPr lang="sr-Latn-ME" i="1" dirty="0" smtClean="0"/>
              <a:t>nn.pterygopalatini</a:t>
            </a:r>
            <a:r>
              <a:rPr lang="sr-Latn-ME" dirty="0" smtClean="0"/>
              <a:t>: rr orbitales, rr nasales, nn palatini (n.patinus anterior-sluzokoža tvrdog nepca i n.palatinus medius et posterior za sluzokožu mekog nepca).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5911403" y="862885"/>
            <a:ext cx="6280597" cy="5203064"/>
          </a:xfrm>
          <a:prstGeom prst="rect">
            <a:avLst/>
          </a:prstGeom>
        </p:spPr>
      </p:pic>
    </p:spTree>
    <p:extLst>
      <p:ext uri="{BB962C8B-B14F-4D97-AF65-F5344CB8AC3E}">
        <p14:creationId xmlns:p14="http://schemas.microsoft.com/office/powerpoint/2010/main" val="1413046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8941" y="1034302"/>
            <a:ext cx="5865254" cy="4958366"/>
          </a:xfrm>
        </p:spPr>
        <p:txBody>
          <a:bodyPr>
            <a:normAutofit/>
          </a:bodyPr>
          <a:lstStyle/>
          <a:p>
            <a:pPr marL="0" indent="0">
              <a:buNone/>
            </a:pPr>
            <a:r>
              <a:rPr lang="sr-Latn-ME" i="1" dirty="0" smtClean="0">
                <a:effectLst>
                  <a:outerShdw blurRad="38100" dist="38100" dir="2700000" algn="tl">
                    <a:srgbClr val="000000">
                      <a:alpha val="43137"/>
                    </a:srgbClr>
                  </a:outerShdw>
                </a:effectLst>
              </a:rPr>
              <a:t>Ganglion pterygopalatinum </a:t>
            </a:r>
            <a:r>
              <a:rPr lang="sr-Latn-ME" dirty="0" smtClean="0"/>
              <a:t>– vegetativni ganglion koji je postavljen u canalis pterygoideus. Dovodne grane su: r.parasympaticus (n.petrosus major-n.facialis), r.sympaticus (n.petrosus profundus-plexus caroticus internus) i senzitivna (r.sensoria-nn.pterygopalatini-n.maxillaris). Odvodne grane su: rr. Lacrimales, nn. Palatini, rr. nasales superiores posteriores i rr. Orbitales. </a:t>
            </a:r>
            <a:endParaRPr lang="sr-Latn-ME" dirty="0"/>
          </a:p>
        </p:txBody>
      </p:sp>
      <p:pic>
        <p:nvPicPr>
          <p:cNvPr id="5" name="Content Placeholder 4"/>
          <p:cNvPicPr>
            <a:picLocks noGrp="1" noChangeAspect="1"/>
          </p:cNvPicPr>
          <p:nvPr>
            <p:ph sz="half" idx="2"/>
          </p:nvPr>
        </p:nvPicPr>
        <p:blipFill>
          <a:blip r:embed="rId2"/>
          <a:stretch>
            <a:fillRect/>
          </a:stretch>
        </p:blipFill>
        <p:spPr>
          <a:xfrm>
            <a:off x="6452315" y="850007"/>
            <a:ext cx="5512158" cy="5326956"/>
          </a:xfrm>
          <a:prstGeom prst="rect">
            <a:avLst/>
          </a:prstGeom>
        </p:spPr>
      </p:pic>
    </p:spTree>
    <p:extLst>
      <p:ext uri="{BB962C8B-B14F-4D97-AF65-F5344CB8AC3E}">
        <p14:creationId xmlns:p14="http://schemas.microsoft.com/office/powerpoint/2010/main" val="1022037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15910" y="373487"/>
            <a:ext cx="5903890" cy="6194738"/>
          </a:xfrm>
        </p:spPr>
        <p:txBody>
          <a:bodyPr/>
          <a:lstStyle/>
          <a:p>
            <a:pPr marL="0" indent="0">
              <a:buNone/>
            </a:pPr>
            <a:r>
              <a:rPr lang="sr-Latn-ME" i="1" dirty="0" smtClean="0">
                <a:effectLst>
                  <a:outerShdw blurRad="38100" dist="38100" dir="2700000" algn="tl">
                    <a:srgbClr val="000000">
                      <a:alpha val="43137"/>
                    </a:srgbClr>
                  </a:outerShdw>
                </a:effectLst>
              </a:rPr>
              <a:t>n.mandibularis V3</a:t>
            </a:r>
            <a:r>
              <a:rPr lang="sr-Latn-ME" dirty="0" smtClean="0"/>
              <a:t> – motorno-senzitivna grana trigeminusa. Napušta lobanju kroz foramen ovale i ulazi u podsljepoočnu jamu gdje se dijeli u 2 stabla: prednje i zadnje od kojih se odvajaju motorne i senzitivne grane. Ispod foramen ovale se nalazi ganglion oticum. </a:t>
            </a:r>
          </a:p>
          <a:p>
            <a:pPr marL="0" indent="0">
              <a:buNone/>
            </a:pPr>
            <a:r>
              <a:rPr lang="sr-Latn-ME" dirty="0" smtClean="0"/>
              <a:t>Senzitivne: R. Meningeus, N. Auriculotemporalis, N. Lingualis, N. alveolaris inferior i N buccalis. </a:t>
            </a:r>
          </a:p>
          <a:p>
            <a:pPr marL="0" indent="0">
              <a:buNone/>
            </a:pPr>
            <a:r>
              <a:rPr lang="sr-Latn-ME" dirty="0" smtClean="0"/>
              <a:t>Motorne: N. pterygoideus medialis, N. pterygoideus lateralis, N. Massetericus i Nn. temporales profundi.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172200" y="927279"/>
            <a:ext cx="6019800" cy="4590155"/>
          </a:xfrm>
          <a:prstGeom prst="rect">
            <a:avLst/>
          </a:prstGeom>
        </p:spPr>
      </p:pic>
    </p:spTree>
    <p:extLst>
      <p:ext uri="{BB962C8B-B14F-4D97-AF65-F5344CB8AC3E}">
        <p14:creationId xmlns:p14="http://schemas.microsoft.com/office/powerpoint/2010/main" val="2411450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3030" y="1146219"/>
            <a:ext cx="5762223" cy="4430333"/>
          </a:xfrm>
        </p:spPr>
        <p:txBody>
          <a:bodyPr/>
          <a:lstStyle/>
          <a:p>
            <a:pPr marL="0" indent="0">
              <a:buNone/>
            </a:pPr>
            <a:r>
              <a:rPr lang="sr-Latn-ME" i="1" dirty="0" smtClean="0">
                <a:effectLst>
                  <a:outerShdw blurRad="38100" dist="38100" dir="2700000" algn="tl">
                    <a:srgbClr val="000000">
                      <a:alpha val="43137"/>
                    </a:srgbClr>
                  </a:outerShdw>
                </a:effectLst>
              </a:rPr>
              <a:t>Ganglion oticum</a:t>
            </a:r>
            <a:r>
              <a:rPr lang="sr-Latn-ME" dirty="0" smtClean="0"/>
              <a:t>: dovodna parasimpatička vlakna preko n.petrosus minor (grane IX moždano živac). Odvodna vlakna: odlaze preko n.auricolotemporalis za pljuvačnu žlijezdu i preko n.buccalis za bukalne pljuvačne žlijezde. Priključuju se simpatička vlakna iz plexus meningeus medius-a i sa senzitivnim vlaknima n.mandibularis-a. </a:t>
            </a:r>
            <a:endParaRPr lang="sr-Latn-ME" dirty="0"/>
          </a:p>
        </p:txBody>
      </p:sp>
      <p:pic>
        <p:nvPicPr>
          <p:cNvPr id="5" name="Content Placeholder 4"/>
          <p:cNvPicPr>
            <a:picLocks noGrp="1" noChangeAspect="1"/>
          </p:cNvPicPr>
          <p:nvPr>
            <p:ph sz="half" idx="2"/>
          </p:nvPr>
        </p:nvPicPr>
        <p:blipFill>
          <a:blip r:embed="rId2"/>
          <a:stretch>
            <a:fillRect/>
          </a:stretch>
        </p:blipFill>
        <p:spPr>
          <a:xfrm>
            <a:off x="6172200" y="360608"/>
            <a:ext cx="6019800" cy="5696054"/>
          </a:xfrm>
          <a:prstGeom prst="rect">
            <a:avLst/>
          </a:prstGeom>
        </p:spPr>
      </p:pic>
    </p:spTree>
    <p:extLst>
      <p:ext uri="{BB962C8B-B14F-4D97-AF65-F5344CB8AC3E}">
        <p14:creationId xmlns:p14="http://schemas.microsoft.com/office/powerpoint/2010/main" val="1715735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n.abducens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321972" y="1825625"/>
            <a:ext cx="5697828" cy="4351338"/>
          </a:xfrm>
        </p:spPr>
        <p:txBody>
          <a:bodyPr/>
          <a:lstStyle/>
          <a:p>
            <a:pPr marL="0" indent="0">
              <a:buNone/>
            </a:pPr>
            <a:r>
              <a:rPr lang="sr-Latn-ME" dirty="0" smtClean="0"/>
              <a:t>Jedro u ponsu, nucleus n. abducentis koje izaziva colliculus facialis. </a:t>
            </a:r>
          </a:p>
          <a:p>
            <a:pPr marL="0" indent="0">
              <a:buNone/>
            </a:pPr>
            <a:r>
              <a:rPr lang="sr-Latn-ME" dirty="0" smtClean="0"/>
              <a:t>Izlazi na površinu kroz sulcus bulbopontinus, prolazi kroz hiatus tentorii i kroz sinus cavernosus. </a:t>
            </a:r>
          </a:p>
          <a:p>
            <a:pPr marL="0" indent="0">
              <a:buNone/>
            </a:pPr>
            <a:r>
              <a:rPr lang="sr-Latn-ME" dirty="0" smtClean="0"/>
              <a:t>U orbitu ulazi kroz fissuru orbitalis superior. </a:t>
            </a:r>
          </a:p>
          <a:p>
            <a:pPr marL="0" indent="0">
              <a:buNone/>
            </a:pPr>
            <a:r>
              <a:rPr lang="sr-Latn-ME" dirty="0" smtClean="0"/>
              <a:t>Inerviše m.rectus bulbi lateralis.</a:t>
            </a:r>
            <a:endParaRPr lang="sr-Latn-ME" dirty="0"/>
          </a:p>
        </p:txBody>
      </p:sp>
      <p:pic>
        <p:nvPicPr>
          <p:cNvPr id="5" name="Content Placeholder 4"/>
          <p:cNvPicPr>
            <a:picLocks noGrp="1" noChangeAspect="1"/>
          </p:cNvPicPr>
          <p:nvPr>
            <p:ph sz="half" idx="2"/>
          </p:nvPr>
        </p:nvPicPr>
        <p:blipFill>
          <a:blip r:embed="rId2"/>
          <a:stretch>
            <a:fillRect/>
          </a:stretch>
        </p:blipFill>
        <p:spPr>
          <a:xfrm>
            <a:off x="6019800" y="734096"/>
            <a:ext cx="6172200" cy="4938835"/>
          </a:xfrm>
          <a:prstGeom prst="rect">
            <a:avLst/>
          </a:prstGeom>
        </p:spPr>
      </p:pic>
    </p:spTree>
    <p:extLst>
      <p:ext uri="{BB962C8B-B14F-4D97-AF65-F5344CB8AC3E}">
        <p14:creationId xmlns:p14="http://schemas.microsoft.com/office/powerpoint/2010/main" val="2393755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n.facialis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pPr marL="0" indent="0">
              <a:buNone/>
            </a:pPr>
            <a:r>
              <a:rPr lang="sr-Latn-ME" dirty="0" smtClean="0"/>
              <a:t>mješoviti živac, sadrži motorna, senzitivna i parasimpatička vlakna. Motornim granama inerviše mimičnu muskulaturu, m.stylohyoideus i venter posterior m.digastricus. </a:t>
            </a:r>
          </a:p>
          <a:p>
            <a:pPr marL="0" indent="0">
              <a:buNone/>
            </a:pPr>
            <a:r>
              <a:rPr lang="sr-Latn-ME" dirty="0" smtClean="0"/>
              <a:t>Senzitivna i parasimpatička vlakna obrazuju poseban živac označen kao n.intermedius-Wrisbergi kome je pridodat ganglion. </a:t>
            </a:r>
            <a:endParaRPr lang="sr-Latn-ME" dirty="0"/>
          </a:p>
        </p:txBody>
      </p:sp>
      <p:pic>
        <p:nvPicPr>
          <p:cNvPr id="5" name="Content Placeholder 4"/>
          <p:cNvPicPr>
            <a:picLocks noGrp="1" noChangeAspect="1"/>
          </p:cNvPicPr>
          <p:nvPr>
            <p:ph sz="half" idx="2"/>
          </p:nvPr>
        </p:nvPicPr>
        <p:blipFill>
          <a:blip r:embed="rId2"/>
          <a:stretch>
            <a:fillRect/>
          </a:stretch>
        </p:blipFill>
        <p:spPr>
          <a:xfrm>
            <a:off x="6503831" y="476517"/>
            <a:ext cx="5370489" cy="6168981"/>
          </a:xfrm>
          <a:prstGeom prst="rect">
            <a:avLst/>
          </a:prstGeom>
        </p:spPr>
      </p:pic>
    </p:spTree>
    <p:extLst>
      <p:ext uri="{BB962C8B-B14F-4D97-AF65-F5344CB8AC3E}">
        <p14:creationId xmlns:p14="http://schemas.microsoft.com/office/powerpoint/2010/main" val="1509040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52" y="141668"/>
            <a:ext cx="5929648" cy="6581104"/>
          </a:xfrm>
        </p:spPr>
        <p:txBody>
          <a:bodyPr>
            <a:normAutofit lnSpcReduction="10000"/>
          </a:bodyPr>
          <a:lstStyle/>
          <a:p>
            <a:pPr marL="0" indent="0">
              <a:buNone/>
            </a:pPr>
            <a:r>
              <a:rPr lang="sr-Latn-ME" dirty="0" smtClean="0"/>
              <a:t>Živac izbija iz fossa postpontinae, prolazi upolje kroz pontocerebelarnu cisternu. Ulazi prvo u unutrašnji ušni hodnik, potom prolazi kroz facijalni kanal kroz piramidu ossis temporalis i dolazi do parotidne lože gdje daje svoje završne grane za mimičnu muskulaturu glave i vrata. N.intermedius prati spoljnu ivicu n.facialis-a sve do njegovog koljena i sa njim obrazuje zajedničko stablo. U visini koljena je pridodat ganglion (ganglion geniculi). </a:t>
            </a:r>
          </a:p>
          <a:p>
            <a:pPr marL="0" indent="0">
              <a:buNone/>
            </a:pPr>
            <a:r>
              <a:rPr lang="sr-Latn-ME" dirty="0" smtClean="0"/>
              <a:t>U toku prolasku kroz piramidu sljepoočne kosti n.facialis daje motornu granu n.stapedius za m.stapedius, 2 parasimpatičke grane n.petrosus major i chorda tympani i 1 anastomotičnu granu za n.tympanicus. </a:t>
            </a:r>
            <a:endParaRPr lang="sr-Latn-ME" dirty="0"/>
          </a:p>
        </p:txBody>
      </p:sp>
      <p:pic>
        <p:nvPicPr>
          <p:cNvPr id="5" name="Content Placeholder 4"/>
          <p:cNvPicPr>
            <a:picLocks noGrp="1" noChangeAspect="1"/>
          </p:cNvPicPr>
          <p:nvPr>
            <p:ph sz="half" idx="2"/>
          </p:nvPr>
        </p:nvPicPr>
        <p:blipFill>
          <a:blip r:embed="rId2"/>
          <a:stretch>
            <a:fillRect/>
          </a:stretch>
        </p:blipFill>
        <p:spPr>
          <a:xfrm>
            <a:off x="6272212" y="708339"/>
            <a:ext cx="5919788" cy="4916968"/>
          </a:xfrm>
          <a:prstGeom prst="rect">
            <a:avLst/>
          </a:prstGeom>
        </p:spPr>
      </p:pic>
    </p:spTree>
    <p:extLst>
      <p:ext uri="{BB962C8B-B14F-4D97-AF65-F5344CB8AC3E}">
        <p14:creationId xmlns:p14="http://schemas.microsoft.com/office/powerpoint/2010/main" val="3733842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0" y="1051171"/>
            <a:ext cx="6019800" cy="5125792"/>
          </a:xfrm>
        </p:spPr>
        <p:txBody>
          <a:bodyPr/>
          <a:lstStyle/>
          <a:p>
            <a:pPr marL="0" indent="0">
              <a:buNone/>
            </a:pPr>
            <a:r>
              <a:rPr lang="sr-Latn-ME" i="1" dirty="0" smtClean="0">
                <a:effectLst>
                  <a:outerShdw blurRad="38100" dist="38100" dir="2700000" algn="tl">
                    <a:srgbClr val="000000">
                      <a:alpha val="43137"/>
                    </a:srgbClr>
                  </a:outerShdw>
                </a:effectLst>
              </a:rPr>
              <a:t>n.petrosus major </a:t>
            </a:r>
            <a:r>
              <a:rPr lang="sr-Latn-ME" dirty="0" smtClean="0"/>
              <a:t>– odvaja se od n.facialisa u visini njegovog koljena, ide svojim sulcusom u petroznom dijelu temporalne kosti (sulcus n.petrosi majoris) i spaja se sa n.petrosus profundus koji dolazi od simpatičkog spleta plexus caroticus internus. Njihovim spajanjem nastaje n.pterygoideus koji se završava u pterygopalatičnom ganglionu.</a:t>
            </a:r>
            <a:endParaRPr lang="sr-Latn-ME" dirty="0"/>
          </a:p>
        </p:txBody>
      </p:sp>
      <p:pic>
        <p:nvPicPr>
          <p:cNvPr id="5" name="Content Placeholder 4"/>
          <p:cNvPicPr>
            <a:picLocks noGrp="1" noChangeAspect="1"/>
          </p:cNvPicPr>
          <p:nvPr>
            <p:ph sz="half" idx="2"/>
          </p:nvPr>
        </p:nvPicPr>
        <p:blipFill>
          <a:blip r:embed="rId2"/>
          <a:stretch>
            <a:fillRect/>
          </a:stretch>
        </p:blipFill>
        <p:spPr>
          <a:xfrm>
            <a:off x="6019800" y="1051171"/>
            <a:ext cx="6172200" cy="4302673"/>
          </a:xfrm>
          <a:prstGeom prst="rect">
            <a:avLst/>
          </a:prstGeom>
        </p:spPr>
      </p:pic>
    </p:spTree>
    <p:extLst>
      <p:ext uri="{BB962C8B-B14F-4D97-AF65-F5344CB8AC3E}">
        <p14:creationId xmlns:p14="http://schemas.microsoft.com/office/powerpoint/2010/main" val="793927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068946"/>
            <a:ext cx="5181600" cy="5108017"/>
          </a:xfrm>
        </p:spPr>
        <p:txBody>
          <a:bodyPr/>
          <a:lstStyle/>
          <a:p>
            <a:pPr marL="0" indent="0">
              <a:buNone/>
            </a:pPr>
            <a:r>
              <a:rPr lang="sr-Latn-ME" i="1" dirty="0" smtClean="0">
                <a:effectLst>
                  <a:outerShdw blurRad="38100" dist="38100" dir="2700000" algn="tl">
                    <a:srgbClr val="000000">
                      <a:alpha val="43137"/>
                    </a:srgbClr>
                  </a:outerShdw>
                </a:effectLst>
              </a:rPr>
              <a:t>Chorda tympani </a:t>
            </a:r>
            <a:r>
              <a:rPr lang="sr-Latn-ME" dirty="0" smtClean="0"/>
              <a:t>– odvaja se od nishodnog dijela n.facialisa, pruža se kroz bubnu duplju i napušta bubnu duplju kroz fissura petrotympanica prolazeći unutrašnjom stranom art temporomandibularis-a i priključuje se n.lingualis-u grani n.mandibularis. </a:t>
            </a:r>
          </a:p>
          <a:p>
            <a:pPr marL="0" indent="0">
              <a:buNone/>
            </a:pPr>
            <a:r>
              <a:rPr lang="sr-Latn-ME" dirty="0" smtClean="0"/>
              <a:t>Njegova parasimpatička grana se završava u ganglion submandibulare. </a:t>
            </a:r>
            <a:endParaRPr lang="sr-Latn-ME" dirty="0"/>
          </a:p>
        </p:txBody>
      </p:sp>
      <p:pic>
        <p:nvPicPr>
          <p:cNvPr id="5" name="Content Placeholder 4"/>
          <p:cNvPicPr>
            <a:picLocks noGrp="1" noChangeAspect="1"/>
          </p:cNvPicPr>
          <p:nvPr>
            <p:ph sz="half" idx="2"/>
          </p:nvPr>
        </p:nvPicPr>
        <p:blipFill>
          <a:blip r:embed="rId2"/>
          <a:stretch>
            <a:fillRect/>
          </a:stretch>
        </p:blipFill>
        <p:spPr>
          <a:xfrm>
            <a:off x="6019800" y="1068946"/>
            <a:ext cx="6172200" cy="4284898"/>
          </a:xfrm>
          <a:prstGeom prst="rect">
            <a:avLst/>
          </a:prstGeom>
        </p:spPr>
      </p:pic>
    </p:spTree>
    <p:extLst>
      <p:ext uri="{BB962C8B-B14F-4D97-AF65-F5344CB8AC3E}">
        <p14:creationId xmlns:p14="http://schemas.microsoft.com/office/powerpoint/2010/main" val="2486156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57577" y="553792"/>
            <a:ext cx="5762223" cy="5623171"/>
          </a:xfrm>
        </p:spPr>
        <p:txBody>
          <a:bodyPr>
            <a:normAutofit lnSpcReduction="10000"/>
          </a:bodyPr>
          <a:lstStyle/>
          <a:p>
            <a:pPr marL="0" indent="0">
              <a:buNone/>
            </a:pPr>
            <a:r>
              <a:rPr lang="sr-Latn-ME" dirty="0" smtClean="0"/>
              <a:t>1.	Nn.olfactorii (I)</a:t>
            </a:r>
          </a:p>
          <a:p>
            <a:pPr marL="0" indent="0">
              <a:buNone/>
            </a:pPr>
            <a:r>
              <a:rPr lang="sr-Latn-ME" dirty="0" smtClean="0"/>
              <a:t>2.	N.opticus (II)</a:t>
            </a:r>
          </a:p>
          <a:p>
            <a:pPr marL="0" indent="0">
              <a:buNone/>
            </a:pPr>
            <a:r>
              <a:rPr lang="sr-Latn-ME" dirty="0" smtClean="0"/>
              <a:t>3.	N.occulomotorius (III)</a:t>
            </a:r>
          </a:p>
          <a:p>
            <a:pPr marL="0" indent="0">
              <a:buNone/>
            </a:pPr>
            <a:r>
              <a:rPr lang="sr-Latn-ME" dirty="0" smtClean="0"/>
              <a:t>4.	N.trochelaris (IV)</a:t>
            </a:r>
          </a:p>
          <a:p>
            <a:pPr marL="0" indent="0">
              <a:buNone/>
            </a:pPr>
            <a:r>
              <a:rPr lang="sr-Latn-ME" dirty="0" smtClean="0"/>
              <a:t>5.	N.trigeminus (V)</a:t>
            </a:r>
          </a:p>
          <a:p>
            <a:pPr marL="0" indent="0">
              <a:buNone/>
            </a:pPr>
            <a:r>
              <a:rPr lang="sr-Latn-ME" dirty="0" smtClean="0"/>
              <a:t>6.	N.abducens (VI)</a:t>
            </a:r>
          </a:p>
          <a:p>
            <a:pPr marL="0" indent="0">
              <a:buNone/>
            </a:pPr>
            <a:r>
              <a:rPr lang="sr-Latn-ME" dirty="0" smtClean="0"/>
              <a:t>7.	N.facialis (VII)</a:t>
            </a:r>
          </a:p>
          <a:p>
            <a:pPr marL="0" indent="0">
              <a:buNone/>
            </a:pPr>
            <a:r>
              <a:rPr lang="sr-Latn-ME" dirty="0" smtClean="0"/>
              <a:t>8.	N.vestibulocochlearis (VIII)</a:t>
            </a:r>
          </a:p>
          <a:p>
            <a:pPr marL="0" indent="0">
              <a:buNone/>
            </a:pPr>
            <a:r>
              <a:rPr lang="sr-Latn-ME" dirty="0" smtClean="0"/>
              <a:t>9.	N.glosopharingeus (IX)</a:t>
            </a:r>
          </a:p>
          <a:p>
            <a:pPr marL="0" indent="0">
              <a:buNone/>
            </a:pPr>
            <a:r>
              <a:rPr lang="sr-Latn-ME" dirty="0" smtClean="0"/>
              <a:t>10.	N.vagus (X)</a:t>
            </a:r>
          </a:p>
          <a:p>
            <a:pPr marL="0" indent="0">
              <a:buNone/>
            </a:pPr>
            <a:r>
              <a:rPr lang="sr-Latn-ME" dirty="0" smtClean="0"/>
              <a:t>11.	N.accessorius (XI)</a:t>
            </a:r>
          </a:p>
          <a:p>
            <a:pPr marL="0" indent="0">
              <a:buNone/>
            </a:pPr>
            <a:r>
              <a:rPr lang="sr-Latn-ME" dirty="0" smtClean="0"/>
              <a:t>12.	N.hypoglossus (XII)</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5756856" y="0"/>
            <a:ext cx="5937161" cy="6748529"/>
          </a:xfrm>
          <a:prstGeom prst="rect">
            <a:avLst/>
          </a:prstGeom>
        </p:spPr>
      </p:pic>
    </p:spTree>
    <p:extLst>
      <p:ext uri="{BB962C8B-B14F-4D97-AF65-F5344CB8AC3E}">
        <p14:creationId xmlns:p14="http://schemas.microsoft.com/office/powerpoint/2010/main" val="31732192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06062" y="1094704"/>
            <a:ext cx="5684949" cy="4456091"/>
          </a:xfrm>
        </p:spPr>
        <p:txBody>
          <a:bodyPr/>
          <a:lstStyle/>
          <a:p>
            <a:pPr marL="0" indent="0">
              <a:buNone/>
            </a:pPr>
            <a:r>
              <a:rPr lang="sr-Latn-ME" dirty="0" smtClean="0"/>
              <a:t>Završne grane n.facialis-a: plexus parotideus od koga se odvajaju grane:</a:t>
            </a:r>
          </a:p>
          <a:p>
            <a:pPr marL="0" indent="0">
              <a:buNone/>
            </a:pPr>
            <a:r>
              <a:rPr lang="sr-Latn-ME" dirty="0" smtClean="0"/>
              <a:t>Rr temporales, rr zygomatici, rr buccales, r marginalis mandibulae i r colli za mimične mišiće lica i vrata. </a:t>
            </a:r>
          </a:p>
          <a:p>
            <a:pPr marL="0" indent="0">
              <a:buNone/>
            </a:pPr>
            <a:r>
              <a:rPr lang="sr-Latn-ME" dirty="0" smtClean="0"/>
              <a:t>Od njegovog stabla se odvaja n.retroauricularis koji daje grane: r digastricus i r stylohyoideus.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324600" y="914401"/>
            <a:ext cx="5867400" cy="4691856"/>
          </a:xfrm>
          <a:prstGeom prst="rect">
            <a:avLst/>
          </a:prstGeom>
        </p:spPr>
      </p:pic>
    </p:spTree>
    <p:extLst>
      <p:ext uri="{BB962C8B-B14F-4D97-AF65-F5344CB8AC3E}">
        <p14:creationId xmlns:p14="http://schemas.microsoft.com/office/powerpoint/2010/main" val="640901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n.vestibulocochlearis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1825625"/>
            <a:ext cx="6019800" cy="4351338"/>
          </a:xfrm>
        </p:spPr>
        <p:txBody>
          <a:bodyPr/>
          <a:lstStyle/>
          <a:p>
            <a:pPr marL="0" indent="0">
              <a:buNone/>
            </a:pPr>
            <a:r>
              <a:rPr lang="sr-Latn-ME" dirty="0" smtClean="0"/>
              <a:t>senzorni živac, prividno izbija iz fossa postpontina, pruža se spolja od n.facialis-a kroz pontocerebelarni ugao i ulazi u unutrašnji ušni hodnik. </a:t>
            </a:r>
          </a:p>
          <a:p>
            <a:pPr marL="0" indent="0">
              <a:buNone/>
            </a:pPr>
            <a:r>
              <a:rPr lang="sr-Latn-ME" dirty="0" smtClean="0"/>
              <a:t>Kod dna unutrašnjeg ušnog hodnika dijeli se u 2 dijela: pars cochlearis (za sluh) i pars vestibularis (za statiku i orijentaciju u prostoru). </a:t>
            </a:r>
            <a:endParaRPr lang="sr-Latn-ME" dirty="0"/>
          </a:p>
        </p:txBody>
      </p:sp>
      <p:pic>
        <p:nvPicPr>
          <p:cNvPr id="7" name="Content Placeholder 6"/>
          <p:cNvPicPr>
            <a:picLocks noGrp="1" noChangeAspect="1"/>
          </p:cNvPicPr>
          <p:nvPr>
            <p:ph sz="half" idx="2"/>
          </p:nvPr>
        </p:nvPicPr>
        <p:blipFill>
          <a:blip r:embed="rId2"/>
          <a:stretch>
            <a:fillRect/>
          </a:stretch>
        </p:blipFill>
        <p:spPr>
          <a:xfrm>
            <a:off x="6439437" y="1416676"/>
            <a:ext cx="5615187" cy="3832393"/>
          </a:xfrm>
          <a:prstGeom prst="rect">
            <a:avLst/>
          </a:prstGeom>
        </p:spPr>
      </p:pic>
    </p:spTree>
    <p:extLst>
      <p:ext uri="{BB962C8B-B14F-4D97-AF65-F5344CB8AC3E}">
        <p14:creationId xmlns:p14="http://schemas.microsoft.com/office/powerpoint/2010/main" val="1515103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10515600" cy="1325563"/>
          </a:xfrm>
        </p:spPr>
        <p:txBody>
          <a:bodyPr/>
          <a:lstStyle/>
          <a:p>
            <a:r>
              <a:rPr lang="sr-Latn-ME" b="1" dirty="0" smtClean="0">
                <a:effectLst>
                  <a:outerShdw blurRad="38100" dist="38100" dir="2700000" algn="tl">
                    <a:srgbClr val="000000">
                      <a:alpha val="43137"/>
                    </a:srgbClr>
                  </a:outerShdw>
                </a:effectLst>
              </a:rPr>
              <a:t>n.glossopharingeus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103031" y="1043189"/>
            <a:ext cx="5916769" cy="5615188"/>
          </a:xfrm>
        </p:spPr>
        <p:txBody>
          <a:bodyPr>
            <a:normAutofit lnSpcReduction="10000"/>
          </a:bodyPr>
          <a:lstStyle/>
          <a:p>
            <a:pPr marL="0" indent="0">
              <a:buNone/>
            </a:pPr>
            <a:r>
              <a:rPr lang="sr-Latn-ME" dirty="0" smtClean="0"/>
              <a:t>mješoviti živac, sadrži motorna, senzitivna i parasimpatička vlakna. Izbija iza olive na bočnoj strani medullae oblongatae i pruža se upolje i naprijed ka prednjem kraju foramen jugulare kroz koji napuštaju lobanju. Pri prolasku kroz foramen jugulare pridodata su mu 2 gangliona, ganglion superius et inferius. Izlazeći iz lobanje prati m.styloglossus i dospijeva do korijena jezika gdje daje svoje završne grane rr linguales. U svom toku daje parasimpatičke grane: n.tympanicus-Jacobsoni i r sinus-Heringi, a potom i motorne grane rr pharyngei (za mišiće ždrijela), i senzitivne grane rr tonsilares. </a:t>
            </a:r>
            <a:endParaRPr lang="sr-Latn-ME" dirty="0"/>
          </a:p>
        </p:txBody>
      </p:sp>
      <p:pic>
        <p:nvPicPr>
          <p:cNvPr id="5" name="Content Placeholder 4"/>
          <p:cNvPicPr>
            <a:picLocks noGrp="1" noChangeAspect="1"/>
          </p:cNvPicPr>
          <p:nvPr>
            <p:ph sz="half" idx="2"/>
          </p:nvPr>
        </p:nvPicPr>
        <p:blipFill>
          <a:blip r:embed="rId2"/>
          <a:stretch>
            <a:fillRect/>
          </a:stretch>
        </p:blipFill>
        <p:spPr>
          <a:xfrm>
            <a:off x="6233375" y="927278"/>
            <a:ext cx="5703193" cy="5537915"/>
          </a:xfrm>
          <a:prstGeom prst="rect">
            <a:avLst/>
          </a:prstGeom>
        </p:spPr>
      </p:pic>
    </p:spTree>
    <p:extLst>
      <p:ext uri="{BB962C8B-B14F-4D97-AF65-F5344CB8AC3E}">
        <p14:creationId xmlns:p14="http://schemas.microsoft.com/office/powerpoint/2010/main" val="875932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n.vagus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154546" y="1493949"/>
            <a:ext cx="5865254" cy="4683014"/>
          </a:xfrm>
        </p:spPr>
        <p:txBody>
          <a:bodyPr/>
          <a:lstStyle/>
          <a:p>
            <a:pPr marL="0" indent="0">
              <a:buNone/>
            </a:pPr>
            <a:r>
              <a:rPr lang="sr-Latn-ME" dirty="0" smtClean="0"/>
              <a:t>mješovit živac, sadrži motorna, senzitivna i parasimpatička vlakna. Motornim vlaknima inerviše mišiće ždrijela, grkljana i mekog nepca, senzitivnim sluzokožu ždrijela i grkljana. </a:t>
            </a:r>
          </a:p>
          <a:p>
            <a:pPr marL="0" indent="0">
              <a:buNone/>
            </a:pPr>
            <a:r>
              <a:rPr lang="sr-Latn-ME" dirty="0" smtClean="0"/>
              <a:t>Parasimpatičkim granama inervišu organe grudne i trbušne duplje i uspostavlja vezu između kranijalnog i sakralnog parasimpatikusa. </a:t>
            </a:r>
            <a:endParaRPr lang="sr-Latn-ME" dirty="0"/>
          </a:p>
        </p:txBody>
      </p:sp>
      <p:pic>
        <p:nvPicPr>
          <p:cNvPr id="5" name="Content Placeholder 4"/>
          <p:cNvPicPr>
            <a:picLocks noGrp="1" noChangeAspect="1"/>
          </p:cNvPicPr>
          <p:nvPr>
            <p:ph sz="half" idx="2"/>
          </p:nvPr>
        </p:nvPicPr>
        <p:blipFill>
          <a:blip r:embed="rId2"/>
          <a:stretch>
            <a:fillRect/>
          </a:stretch>
        </p:blipFill>
        <p:spPr>
          <a:xfrm>
            <a:off x="6207617" y="785610"/>
            <a:ext cx="5628067" cy="5267459"/>
          </a:xfrm>
          <a:prstGeom prst="rect">
            <a:avLst/>
          </a:prstGeom>
        </p:spPr>
      </p:pic>
    </p:spTree>
    <p:extLst>
      <p:ext uri="{BB962C8B-B14F-4D97-AF65-F5344CB8AC3E}">
        <p14:creationId xmlns:p14="http://schemas.microsoft.com/office/powerpoint/2010/main" val="22051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15910" y="283334"/>
            <a:ext cx="5903890" cy="6439437"/>
          </a:xfrm>
        </p:spPr>
        <p:txBody>
          <a:bodyPr>
            <a:normAutofit lnSpcReduction="10000"/>
          </a:bodyPr>
          <a:lstStyle/>
          <a:p>
            <a:pPr marL="0" indent="0">
              <a:buNone/>
            </a:pPr>
            <a:r>
              <a:rPr lang="sr-Latn-ME" dirty="0" smtClean="0"/>
              <a:t>Vagus izbija iz dorzolateralnog žlijeba na bočnoj strani medullae oblongatae, pruža se naprijed ka prednjem dijelu foramen jugulare kroz koji napušta lobanju i ulazi u parafarangealni prostor vrata. </a:t>
            </a:r>
          </a:p>
          <a:p>
            <a:pPr marL="0" indent="0">
              <a:buNone/>
            </a:pPr>
            <a:r>
              <a:rPr lang="sr-Latn-ME" dirty="0" smtClean="0"/>
              <a:t>U vratu n.vagus silazi kroz vagina carotica. </a:t>
            </a:r>
          </a:p>
          <a:p>
            <a:pPr marL="0" indent="0">
              <a:buNone/>
            </a:pPr>
            <a:r>
              <a:rPr lang="sr-Latn-ME" dirty="0" smtClean="0"/>
              <a:t>Na desnoj strani dospijeva ispred a.subclaviae, a na lijevoj strani ispred arcusa aortae. </a:t>
            </a:r>
          </a:p>
          <a:p>
            <a:pPr marL="0" indent="0">
              <a:buNone/>
            </a:pPr>
            <a:r>
              <a:rPr lang="sr-Latn-ME" dirty="0" smtClean="0"/>
              <a:t>Oba vagusa se savijaju i silaze iza plućnog hilusa, priključuju se jednjaku i silaze do želuca. Duž jednjaka lijevi i desni vagus se anastomoziraju i obrazuju 2 stabla: prednje i zadnje. </a:t>
            </a:r>
            <a:endParaRPr lang="sr-Latn-ME" dirty="0"/>
          </a:p>
        </p:txBody>
      </p:sp>
      <p:pic>
        <p:nvPicPr>
          <p:cNvPr id="5" name="Content Placeholder 4"/>
          <p:cNvPicPr>
            <a:picLocks noGrp="1" noChangeAspect="1"/>
          </p:cNvPicPr>
          <p:nvPr>
            <p:ph sz="half" idx="2"/>
          </p:nvPr>
        </p:nvPicPr>
        <p:blipFill>
          <a:blip r:embed="rId2"/>
          <a:stretch>
            <a:fillRect/>
          </a:stretch>
        </p:blipFill>
        <p:spPr>
          <a:xfrm>
            <a:off x="6324599" y="553792"/>
            <a:ext cx="5665631" cy="5504902"/>
          </a:xfrm>
          <a:prstGeom prst="rect">
            <a:avLst/>
          </a:prstGeom>
        </p:spPr>
      </p:pic>
    </p:spTree>
    <p:extLst>
      <p:ext uri="{BB962C8B-B14F-4D97-AF65-F5344CB8AC3E}">
        <p14:creationId xmlns:p14="http://schemas.microsoft.com/office/powerpoint/2010/main" val="2111373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8941" y="579549"/>
            <a:ext cx="5800859" cy="6130344"/>
          </a:xfrm>
        </p:spPr>
        <p:txBody>
          <a:bodyPr>
            <a:normAutofit lnSpcReduction="10000"/>
          </a:bodyPr>
          <a:lstStyle/>
          <a:p>
            <a:pPr marL="0" indent="0">
              <a:buNone/>
            </a:pPr>
            <a:r>
              <a:rPr lang="sr-Latn-ME" i="1" dirty="0" smtClean="0"/>
              <a:t>Truncus vagalis anterior </a:t>
            </a:r>
            <a:r>
              <a:rPr lang="sr-Latn-ME" dirty="0" smtClean="0"/>
              <a:t>– pretežno lijevi vagus, a </a:t>
            </a:r>
            <a:r>
              <a:rPr lang="sr-Latn-ME" i="1" dirty="0" smtClean="0"/>
              <a:t>truncus vagalis posterior </a:t>
            </a:r>
            <a:r>
              <a:rPr lang="sr-Latn-ME" dirty="0" smtClean="0"/>
              <a:t>pretežno desni vagus. Oba stabla na prednjoj strani želuca prelaze u spletove. </a:t>
            </a:r>
          </a:p>
          <a:p>
            <a:pPr marL="0" indent="0">
              <a:buNone/>
            </a:pPr>
            <a:r>
              <a:rPr lang="sr-Latn-ME" dirty="0" smtClean="0"/>
              <a:t>Pri prolasku kroz foramen jugulare vagusu su pridodata 2 gangliona, gornji i donji. </a:t>
            </a:r>
          </a:p>
          <a:p>
            <a:pPr marL="0" indent="0">
              <a:buNone/>
            </a:pPr>
            <a:r>
              <a:rPr lang="sr-Latn-ME" dirty="0" smtClean="0"/>
              <a:t>Od vratnog dijela vagusa odvajaju se njegove najveće grane: n.laryngeus superior, rr pharyngei, rr cardiaci i n.laryngeus reccurens.</a:t>
            </a:r>
          </a:p>
          <a:p>
            <a:pPr marL="0" indent="0">
              <a:buNone/>
            </a:pPr>
            <a:r>
              <a:rPr lang="sr-Latn-ME" dirty="0" smtClean="0"/>
              <a:t>Od njegovog grudnog dijela se odvajaju grane: rr bronchiales i rr oesophagei.</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019800" y="695459"/>
            <a:ext cx="5970431" cy="5898524"/>
          </a:xfrm>
          <a:prstGeom prst="rect">
            <a:avLst/>
          </a:prstGeom>
        </p:spPr>
      </p:pic>
    </p:spTree>
    <p:extLst>
      <p:ext uri="{BB962C8B-B14F-4D97-AF65-F5344CB8AC3E}">
        <p14:creationId xmlns:p14="http://schemas.microsoft.com/office/powerpoint/2010/main" val="3770327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10515600" cy="1325563"/>
          </a:xfrm>
        </p:spPr>
        <p:txBody>
          <a:bodyPr/>
          <a:lstStyle/>
          <a:p>
            <a:r>
              <a:rPr lang="sr-Latn-ME" b="1" dirty="0" smtClean="0">
                <a:effectLst>
                  <a:outerShdw blurRad="38100" dist="38100" dir="2700000" algn="tl">
                    <a:srgbClr val="000000">
                      <a:alpha val="43137"/>
                    </a:srgbClr>
                  </a:outerShdw>
                </a:effectLst>
              </a:rPr>
              <a:t>n.accessorius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914400"/>
            <a:ext cx="6019800" cy="5943600"/>
          </a:xfrm>
        </p:spPr>
        <p:txBody>
          <a:bodyPr>
            <a:normAutofit/>
          </a:bodyPr>
          <a:lstStyle/>
          <a:p>
            <a:pPr marL="0" indent="0">
              <a:buNone/>
            </a:pPr>
            <a:r>
              <a:rPr lang="sr-Latn-ME" dirty="0" smtClean="0"/>
              <a:t>čisto motorni živac. Izbija korjenovima iz medullae oblongatae (rr craniales) i iz gornje polovine cervikalnog dijela medullae spinalis (rr spinales). Oni se spajaju, obrazuju zajedničko stablo i lobanju napuštaju kroz foramen jugulare. Pri prolasku kroz jugularni kanal odvajaju se unutrašnja i spoljašnja grana. Unutrašnja grana se priključuje vagusu i sadrži motorna vlakna za inervaciju mišića grkljana, a spoljašnja inerviše m.sternocleidomastoideus i m.trapezius. Ona se anastomozira sa motornim vlaknima plexus cervicalis-a. </a:t>
            </a:r>
            <a:endParaRPr lang="sr-Latn-ME" dirty="0"/>
          </a:p>
        </p:txBody>
      </p:sp>
      <p:pic>
        <p:nvPicPr>
          <p:cNvPr id="5" name="Content Placeholder 4"/>
          <p:cNvPicPr>
            <a:picLocks noGrp="1" noChangeAspect="1"/>
          </p:cNvPicPr>
          <p:nvPr>
            <p:ph sz="half" idx="2"/>
          </p:nvPr>
        </p:nvPicPr>
        <p:blipFill>
          <a:blip r:embed="rId2"/>
          <a:stretch>
            <a:fillRect/>
          </a:stretch>
        </p:blipFill>
        <p:spPr>
          <a:xfrm>
            <a:off x="7153738" y="437882"/>
            <a:ext cx="4385732" cy="6246253"/>
          </a:xfrm>
          <a:prstGeom prst="rect">
            <a:avLst/>
          </a:prstGeom>
        </p:spPr>
      </p:pic>
    </p:spTree>
    <p:extLst>
      <p:ext uri="{BB962C8B-B14F-4D97-AF65-F5344CB8AC3E}">
        <p14:creationId xmlns:p14="http://schemas.microsoft.com/office/powerpoint/2010/main" val="1122167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n.hypoglossus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115910" y="1825625"/>
            <a:ext cx="5903890" cy="4351338"/>
          </a:xfrm>
        </p:spPr>
        <p:txBody>
          <a:bodyPr/>
          <a:lstStyle/>
          <a:p>
            <a:pPr marL="0" indent="0">
              <a:buNone/>
            </a:pPr>
            <a:r>
              <a:rPr lang="sr-Latn-ME" dirty="0" smtClean="0"/>
              <a:t>motorni živac jezika, izbija iz ventrolateralni žlijeb medullae oblongatae ispred olive. Napušta lobanju kroz canalis hypoglossi koji se nalaze iznad condylusa ossis occipitalis i ulazi u zadnji dio parafaringealnog prostora. Kroz vrat silazi u luku nadolje i naprijed prema korijenu jezika gdje daje svoje završne grane za mišiće jezika. </a:t>
            </a:r>
            <a:endParaRPr lang="sr-Latn-ME" dirty="0"/>
          </a:p>
        </p:txBody>
      </p:sp>
      <p:pic>
        <p:nvPicPr>
          <p:cNvPr id="5" name="Content Placeholder 4"/>
          <p:cNvPicPr>
            <a:picLocks noGrp="1" noChangeAspect="1"/>
          </p:cNvPicPr>
          <p:nvPr>
            <p:ph sz="half" idx="2"/>
          </p:nvPr>
        </p:nvPicPr>
        <p:blipFill>
          <a:blip r:embed="rId2"/>
          <a:stretch>
            <a:fillRect/>
          </a:stretch>
        </p:blipFill>
        <p:spPr>
          <a:xfrm>
            <a:off x="6207617" y="978795"/>
            <a:ext cx="5769735" cy="5198168"/>
          </a:xfrm>
          <a:prstGeom prst="rect">
            <a:avLst/>
          </a:prstGeom>
        </p:spPr>
      </p:pic>
    </p:spTree>
    <p:extLst>
      <p:ext uri="{BB962C8B-B14F-4D97-AF65-F5344CB8AC3E}">
        <p14:creationId xmlns:p14="http://schemas.microsoft.com/office/powerpoint/2010/main" val="469014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b="1" dirty="0" smtClean="0">
                <a:effectLst>
                  <a:outerShdw blurRad="38100" dist="38100" dir="2700000" algn="tl">
                    <a:srgbClr val="000000">
                      <a:alpha val="43137"/>
                    </a:srgbClr>
                  </a:outerShdw>
                </a:effectLst>
              </a:rPr>
              <a:t>Autonomni nervni sistem</a:t>
            </a:r>
            <a:endParaRPr lang="sr-Latn-ME"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7182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73806" y="1043189"/>
            <a:ext cx="5181600" cy="4855336"/>
          </a:xfrm>
        </p:spPr>
        <p:txBody>
          <a:bodyPr/>
          <a:lstStyle/>
          <a:p>
            <a:pPr marL="0" indent="0">
              <a:buNone/>
            </a:pPr>
            <a:r>
              <a:rPr lang="sr-Latn-ME" dirty="0" smtClean="0"/>
              <a:t>Zajedno sa somatskim nervnim sistemom obezbjeđuje uslove za harmonično funkcionisanje organizma u cjelini. </a:t>
            </a:r>
          </a:p>
          <a:p>
            <a:pPr marL="0" indent="0">
              <a:buNone/>
            </a:pPr>
            <a:r>
              <a:rPr lang="sr-Latn-ME" dirty="0" smtClean="0"/>
              <a:t>Inerviše glatku muskulaturu unutrašnjih organa i žlijezda, bez uticaja volje.</a:t>
            </a:r>
          </a:p>
          <a:p>
            <a:pPr marL="0" indent="0">
              <a:buNone/>
            </a:pPr>
            <a:r>
              <a:rPr lang="sr-Latn-ME" dirty="0" smtClean="0"/>
              <a:t>Autonomnost je uslovna i u uskoj je zavisnosti od promjena somatskih aktivnosti. </a:t>
            </a:r>
            <a:endParaRPr lang="sr-Latn-ME" dirty="0"/>
          </a:p>
        </p:txBody>
      </p:sp>
      <p:pic>
        <p:nvPicPr>
          <p:cNvPr id="5" name="Content Placeholder 4"/>
          <p:cNvPicPr>
            <a:picLocks noGrp="1" noChangeAspect="1"/>
          </p:cNvPicPr>
          <p:nvPr>
            <p:ph sz="half" idx="2"/>
          </p:nvPr>
        </p:nvPicPr>
        <p:blipFill>
          <a:blip r:embed="rId2"/>
          <a:stretch>
            <a:fillRect/>
          </a:stretch>
        </p:blipFill>
        <p:spPr>
          <a:xfrm>
            <a:off x="6452315" y="579550"/>
            <a:ext cx="5486400" cy="6091706"/>
          </a:xfrm>
          <a:prstGeom prst="rect">
            <a:avLst/>
          </a:prstGeom>
        </p:spPr>
      </p:pic>
    </p:spTree>
    <p:extLst>
      <p:ext uri="{BB962C8B-B14F-4D97-AF65-F5344CB8AC3E}">
        <p14:creationId xmlns:p14="http://schemas.microsoft.com/office/powerpoint/2010/main" val="1927946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nn.olphactorii</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pPr marL="0" indent="0">
              <a:buNone/>
            </a:pPr>
            <a:r>
              <a:rPr lang="sr-Latn-ME" dirty="0" smtClean="0"/>
              <a:t>on je lamina cribrosa ossis ethmoidalae podijeljen na 15-20 snopića koji polaze iz mirisnog dijela sluzokože i završavaju se u bulbus olfactorius-u.</a:t>
            </a:r>
            <a:endParaRPr lang="sr-Latn-ME" dirty="0"/>
          </a:p>
        </p:txBody>
      </p:sp>
      <p:pic>
        <p:nvPicPr>
          <p:cNvPr id="5" name="Content Placeholder 4"/>
          <p:cNvPicPr>
            <a:picLocks noGrp="1" noChangeAspect="1"/>
          </p:cNvPicPr>
          <p:nvPr>
            <p:ph sz="half" idx="2"/>
          </p:nvPr>
        </p:nvPicPr>
        <p:blipFill>
          <a:blip r:embed="rId2"/>
          <a:stretch>
            <a:fillRect/>
          </a:stretch>
        </p:blipFill>
        <p:spPr>
          <a:xfrm>
            <a:off x="6324600" y="721217"/>
            <a:ext cx="5472448" cy="4961239"/>
          </a:xfrm>
          <a:prstGeom prst="rect">
            <a:avLst/>
          </a:prstGeom>
        </p:spPr>
      </p:pic>
    </p:spTree>
    <p:extLst>
      <p:ext uri="{BB962C8B-B14F-4D97-AF65-F5344CB8AC3E}">
        <p14:creationId xmlns:p14="http://schemas.microsoft.com/office/powerpoint/2010/main" val="33660462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3183" y="1390919"/>
            <a:ext cx="5749344" cy="4159876"/>
          </a:xfrm>
        </p:spPr>
        <p:txBody>
          <a:bodyPr/>
          <a:lstStyle/>
          <a:p>
            <a:pPr marL="0" indent="0">
              <a:buNone/>
            </a:pPr>
            <a:r>
              <a:rPr lang="sr-Latn-ME" dirty="0" smtClean="0"/>
              <a:t>Sastoji se od 2 dijela:</a:t>
            </a:r>
          </a:p>
          <a:p>
            <a:r>
              <a:rPr lang="sr-Latn-ME" i="1" dirty="0" smtClean="0"/>
              <a:t>Pars simpatica </a:t>
            </a:r>
            <a:r>
              <a:rPr lang="sr-Latn-ME" dirty="0" smtClean="0"/>
              <a:t>– reakcija na stress</a:t>
            </a:r>
          </a:p>
          <a:p>
            <a:r>
              <a:rPr lang="sr-Latn-ME" i="1" dirty="0" smtClean="0"/>
              <a:t>Pars parasimpatica </a:t>
            </a:r>
            <a:r>
              <a:rPr lang="sr-Latn-ME" dirty="0" smtClean="0"/>
              <a:t>– metabolizam, regeneracija i izgrađivanje tjelesnih rezervi.</a:t>
            </a:r>
          </a:p>
          <a:p>
            <a:pPr marL="0" indent="0">
              <a:buNone/>
            </a:pPr>
            <a:r>
              <a:rPr lang="sr-Latn-ME" dirty="0" smtClean="0"/>
              <a:t>Regulacija na supkortikalnim strukturama.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802938" y="450761"/>
            <a:ext cx="5110020" cy="5726202"/>
          </a:xfrm>
          <a:prstGeom prst="rect">
            <a:avLst/>
          </a:prstGeom>
        </p:spPr>
      </p:pic>
    </p:spTree>
    <p:extLst>
      <p:ext uri="{BB962C8B-B14F-4D97-AF65-F5344CB8AC3E}">
        <p14:creationId xmlns:p14="http://schemas.microsoft.com/office/powerpoint/2010/main" val="85628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515155"/>
            <a:ext cx="5181600" cy="5661808"/>
          </a:xfrm>
        </p:spPr>
        <p:txBody>
          <a:bodyPr/>
          <a:lstStyle/>
          <a:p>
            <a:pPr marL="0" indent="0">
              <a:buNone/>
            </a:pPr>
            <a:r>
              <a:rPr lang="sr-Latn-ME" dirty="0" smtClean="0"/>
              <a:t>Funkcionalnu osnovu čini refleksni luk.</a:t>
            </a:r>
          </a:p>
          <a:p>
            <a:pPr marL="0" indent="0">
              <a:buNone/>
            </a:pPr>
            <a:r>
              <a:rPr lang="sr-Latn-ME" dirty="0" smtClean="0"/>
              <a:t>Receptori informaciju aferentnim putevima donose do gangliona autonomnog nervnog sistema (kičmena moždina ili moždano stablo) gdje se vrši integracija informacija koje se preko eferentnih vlakana prenose do efektora (glatke mišićne ćelije ili žlijezde).</a:t>
            </a:r>
          </a:p>
          <a:p>
            <a:pPr marL="0" indent="0">
              <a:buNone/>
            </a:pPr>
            <a:r>
              <a:rPr lang="sr-Latn-ME" dirty="0" smtClean="0"/>
              <a:t>Neurotrasmiteri za Sy je adrenalin, a za Psy acetil-holin.  </a:t>
            </a:r>
            <a:endParaRPr lang="sr-Latn-ME" dirty="0"/>
          </a:p>
        </p:txBody>
      </p:sp>
      <p:pic>
        <p:nvPicPr>
          <p:cNvPr id="5" name="Content Placeholder 4"/>
          <p:cNvPicPr>
            <a:picLocks noGrp="1" noChangeAspect="1"/>
          </p:cNvPicPr>
          <p:nvPr>
            <p:ph sz="half" idx="2"/>
          </p:nvPr>
        </p:nvPicPr>
        <p:blipFill>
          <a:blip r:embed="rId2"/>
          <a:stretch>
            <a:fillRect/>
          </a:stretch>
        </p:blipFill>
        <p:spPr>
          <a:xfrm>
            <a:off x="5924282" y="1390918"/>
            <a:ext cx="6267718" cy="3926337"/>
          </a:xfrm>
          <a:prstGeom prst="rect">
            <a:avLst/>
          </a:prstGeom>
        </p:spPr>
      </p:pic>
    </p:spTree>
    <p:extLst>
      <p:ext uri="{BB962C8B-B14F-4D97-AF65-F5344CB8AC3E}">
        <p14:creationId xmlns:p14="http://schemas.microsoft.com/office/powerpoint/2010/main" val="301499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Centralni dio autonomnog nervnog sistema</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marL="0" indent="0">
              <a:buNone/>
            </a:pPr>
            <a:r>
              <a:rPr lang="sr-Latn-ME" dirty="0" smtClean="0"/>
              <a:t>Grupa autonomnih neurona koji su smješteni unutar CNS-a.</a:t>
            </a:r>
          </a:p>
          <a:p>
            <a:pPr marL="514350" indent="-514350">
              <a:buAutoNum type="arabicPeriod"/>
            </a:pPr>
            <a:r>
              <a:rPr lang="sr-Latn-ME" dirty="0" smtClean="0"/>
              <a:t>Centralni dio simpatičkog nervnog sistema</a:t>
            </a:r>
          </a:p>
          <a:p>
            <a:pPr marL="514350" indent="-514350">
              <a:buAutoNum type="arabicPeriod"/>
            </a:pPr>
            <a:r>
              <a:rPr lang="sr-Latn-ME" dirty="0" smtClean="0"/>
              <a:t>Centralni dio parasimpatičkog nervnog sistema</a:t>
            </a:r>
            <a:endParaRPr lang="sr-Latn-ME" dirty="0"/>
          </a:p>
        </p:txBody>
      </p:sp>
    </p:spTree>
    <p:extLst>
      <p:ext uri="{BB962C8B-B14F-4D97-AF65-F5344CB8AC3E}">
        <p14:creationId xmlns:p14="http://schemas.microsoft.com/office/powerpoint/2010/main" val="995878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8941" y="244698"/>
            <a:ext cx="5800859" cy="6272011"/>
          </a:xfrm>
        </p:spPr>
        <p:txBody>
          <a:bodyPr/>
          <a:lstStyle/>
          <a:p>
            <a:pPr marL="0" indent="0">
              <a:buNone/>
            </a:pPr>
            <a:r>
              <a:rPr lang="sr-Latn-ME" b="1" dirty="0" smtClean="0">
                <a:effectLst>
                  <a:outerShdw blurRad="38100" dist="38100" dir="2700000" algn="tl">
                    <a:srgbClr val="000000">
                      <a:alpha val="43137"/>
                    </a:srgbClr>
                  </a:outerShdw>
                </a:effectLst>
              </a:rPr>
              <a:t>Centralni dio SY</a:t>
            </a:r>
          </a:p>
          <a:p>
            <a:r>
              <a:rPr lang="sr-Latn-ME" dirty="0" smtClean="0"/>
              <a:t>Centrum sympaticum (C8-L2)</a:t>
            </a:r>
          </a:p>
          <a:p>
            <a:r>
              <a:rPr lang="sr-Latn-ME" dirty="0" smtClean="0"/>
              <a:t>Tijela preganglijskih neurona (VII Rexedova linija)</a:t>
            </a:r>
          </a:p>
          <a:p>
            <a:r>
              <a:rPr lang="sr-Latn-ME" dirty="0" smtClean="0"/>
              <a:t>3 stuba jedara: nc.intermediolateralis, nc.intercalatus i nc.commissuralis dorsalis</a:t>
            </a:r>
          </a:p>
          <a:p>
            <a:r>
              <a:rPr lang="sr-Latn-ME" dirty="0" smtClean="0"/>
              <a:t>Badžov centrum ciliospinale (m.dilatator pupilae)</a:t>
            </a:r>
          </a:p>
          <a:p>
            <a:r>
              <a:rPr lang="sr-Latn-ME" dirty="0" smtClean="0"/>
              <a:t>Grudni dio (srce i pluća)</a:t>
            </a:r>
          </a:p>
          <a:p>
            <a:r>
              <a:rPr lang="sr-Latn-ME" dirty="0" smtClean="0"/>
              <a:t>Lumbalni dio (mokraćna bešika, rektum i polni organi)</a:t>
            </a:r>
          </a:p>
          <a:p>
            <a:pPr marL="0" indent="0">
              <a:buNone/>
            </a:pPr>
            <a:endParaRPr lang="sr-Latn-ME" dirty="0"/>
          </a:p>
        </p:txBody>
      </p:sp>
      <p:sp>
        <p:nvSpPr>
          <p:cNvPr id="4" name="Content Placeholder 3"/>
          <p:cNvSpPr>
            <a:spLocks noGrp="1"/>
          </p:cNvSpPr>
          <p:nvPr>
            <p:ph sz="half" idx="2"/>
          </p:nvPr>
        </p:nvSpPr>
        <p:spPr>
          <a:xfrm>
            <a:off x="6172199" y="244698"/>
            <a:ext cx="5818031" cy="6375043"/>
          </a:xfrm>
        </p:spPr>
        <p:txBody>
          <a:bodyPr/>
          <a:lstStyle/>
          <a:p>
            <a:pPr marL="0" indent="0">
              <a:buNone/>
            </a:pPr>
            <a:r>
              <a:rPr lang="sr-Latn-ME" b="1" dirty="0" smtClean="0">
                <a:effectLst>
                  <a:outerShdw blurRad="38100" dist="38100" dir="2700000" algn="tl">
                    <a:srgbClr val="000000">
                      <a:alpha val="43137"/>
                    </a:srgbClr>
                  </a:outerShdw>
                </a:effectLst>
              </a:rPr>
              <a:t>Centralni dio PSY</a:t>
            </a:r>
          </a:p>
          <a:p>
            <a:r>
              <a:rPr lang="sr-Latn-ME" dirty="0" smtClean="0"/>
              <a:t>Parasimpatička jedra kranijalnih živaca (moždano stablo i sakralni parasimpatički centar u kičmenoj moždini)</a:t>
            </a:r>
          </a:p>
          <a:p>
            <a:r>
              <a:rPr lang="sr-Latn-ME" dirty="0" smtClean="0"/>
              <a:t>Parasimpatička jedra III, VII, IX i X</a:t>
            </a:r>
          </a:p>
          <a:p>
            <a:r>
              <a:rPr lang="sr-Latn-ME" dirty="0" smtClean="0"/>
              <a:t>Centrum parasympaticum sacrale (S2-S5)-nn.splanchnici sacrales se završavaju u ganglia pelvina (zidovi organa); postganglijska vlakna djeluju konstriktorno na muskulaturu rectuma i mokraćne bešike, ali inhibitorno na sfinktere i vazodilatatorno na krvne sudove karličnih organa. </a:t>
            </a:r>
            <a:endParaRPr lang="sr-Latn-ME" dirty="0"/>
          </a:p>
        </p:txBody>
      </p:sp>
    </p:spTree>
    <p:extLst>
      <p:ext uri="{BB962C8B-B14F-4D97-AF65-F5344CB8AC3E}">
        <p14:creationId xmlns:p14="http://schemas.microsoft.com/office/powerpoint/2010/main" val="1081591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Periferni dio autonomnog nervnog sistema</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5"/>
            <a:ext cx="10515600" cy="2630465"/>
          </a:xfrm>
        </p:spPr>
        <p:txBody>
          <a:bodyPr/>
          <a:lstStyle/>
          <a:p>
            <a:r>
              <a:rPr lang="sr-Latn-ME" dirty="0" smtClean="0"/>
              <a:t>Visceralna eferentna ili visceromotorna vlakna</a:t>
            </a:r>
          </a:p>
          <a:p>
            <a:r>
              <a:rPr lang="sr-Latn-ME" dirty="0" smtClean="0"/>
              <a:t>autonomni ganglioni koji leže izvan CNS-a</a:t>
            </a:r>
          </a:p>
          <a:p>
            <a:r>
              <a:rPr lang="sr-Latn-ME" dirty="0" smtClean="0"/>
              <a:t>aferentna, viscerosenzitivna vlakna.</a:t>
            </a:r>
          </a:p>
          <a:p>
            <a:pPr marL="0" indent="0">
              <a:buNone/>
            </a:pPr>
            <a:endParaRPr lang="sr-Latn-ME" dirty="0"/>
          </a:p>
        </p:txBody>
      </p:sp>
    </p:spTree>
    <p:extLst>
      <p:ext uri="{BB962C8B-B14F-4D97-AF65-F5344CB8AC3E}">
        <p14:creationId xmlns:p14="http://schemas.microsoft.com/office/powerpoint/2010/main" val="37494387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52" y="244699"/>
            <a:ext cx="5929648" cy="6439436"/>
          </a:xfrm>
        </p:spPr>
        <p:txBody>
          <a:bodyPr/>
          <a:lstStyle/>
          <a:p>
            <a:pPr marL="0" indent="0">
              <a:buNone/>
            </a:pPr>
            <a:r>
              <a:rPr lang="sr-Latn-ME" b="1" dirty="0" smtClean="0">
                <a:effectLst>
                  <a:outerShdw blurRad="38100" dist="38100" dir="2700000" algn="tl">
                    <a:srgbClr val="000000">
                      <a:alpha val="43137"/>
                    </a:srgbClr>
                  </a:outerShdw>
                </a:effectLst>
              </a:rPr>
              <a:t>Visceromotorna vlakna</a:t>
            </a:r>
          </a:p>
          <a:p>
            <a:r>
              <a:rPr lang="sr-Latn-ME" dirty="0" smtClean="0"/>
              <a:t>Tijela prvih ili preganglijskih neurona se nalaze u autonomnim jedrima kranijalnih živaca i u centrum sympathicum et centrum parasymapticum sacrale</a:t>
            </a:r>
          </a:p>
          <a:p>
            <a:r>
              <a:rPr lang="sr-Latn-ME" dirty="0" smtClean="0"/>
              <a:t>Axoni – kranijalni ili spinalni nervi koji se sinapsama spajaju sa postganglijskim neuronom.</a:t>
            </a:r>
          </a:p>
          <a:p>
            <a:r>
              <a:rPr lang="sr-Latn-ME" dirty="0" smtClean="0"/>
              <a:t>Postganglijska vlakna koja inrevišu glatka mišićna vlakna ili žlijezdane ćelije (brojnija u odnosu na preganglijske neurone)</a:t>
            </a:r>
            <a:endParaRPr lang="sr-Latn-ME" dirty="0"/>
          </a:p>
        </p:txBody>
      </p:sp>
      <p:sp>
        <p:nvSpPr>
          <p:cNvPr id="4" name="Content Placeholder 3"/>
          <p:cNvSpPr>
            <a:spLocks noGrp="1"/>
          </p:cNvSpPr>
          <p:nvPr>
            <p:ph sz="half" idx="2"/>
          </p:nvPr>
        </p:nvSpPr>
        <p:spPr>
          <a:xfrm>
            <a:off x="6172200" y="386366"/>
            <a:ext cx="5181600" cy="5790597"/>
          </a:xfrm>
        </p:spPr>
        <p:txBody>
          <a:bodyPr/>
          <a:lstStyle/>
          <a:p>
            <a:pPr marL="0" indent="0">
              <a:buNone/>
            </a:pPr>
            <a:r>
              <a:rPr lang="sr-Latn-ME" b="1" dirty="0" smtClean="0">
                <a:effectLst>
                  <a:outerShdw blurRad="38100" dist="38100" dir="2700000" algn="tl">
                    <a:srgbClr val="000000">
                      <a:alpha val="43137"/>
                    </a:srgbClr>
                  </a:outerShdw>
                </a:effectLst>
              </a:rPr>
              <a:t>Viscerosenzitivna vlakna</a:t>
            </a:r>
          </a:p>
          <a:p>
            <a:r>
              <a:rPr lang="sr-Latn-ME" dirty="0" smtClean="0"/>
              <a:t>Tijela leže u ganglionima senzitivnih kranijalnih živaca i ganglionima zadnjih rogova kičmenih živaca</a:t>
            </a:r>
          </a:p>
          <a:p>
            <a:r>
              <a:rPr lang="sr-Latn-ME" dirty="0" smtClean="0"/>
              <a:t>Periferni nastavci ulaze u sastav somatskih živaca, a centralni u sastav senzitivnih puteva.</a:t>
            </a:r>
            <a:endParaRPr lang="sr-Latn-ME" dirty="0"/>
          </a:p>
        </p:txBody>
      </p:sp>
    </p:spTree>
    <p:extLst>
      <p:ext uri="{BB962C8B-B14F-4D97-AF65-F5344CB8AC3E}">
        <p14:creationId xmlns:p14="http://schemas.microsoft.com/office/powerpoint/2010/main" val="1026260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sr-Latn-ME" b="1" dirty="0" smtClean="0">
                <a:effectLst>
                  <a:outerShdw blurRad="38100" dist="38100" dir="2700000" algn="tl">
                    <a:srgbClr val="000000">
                      <a:alpha val="43137"/>
                    </a:srgbClr>
                  </a:outerShdw>
                </a:effectLst>
              </a:rPr>
              <a:t>Ganglioni perifernog dijela ANS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115910" y="1325563"/>
            <a:ext cx="5903890" cy="5358572"/>
          </a:xfrm>
        </p:spPr>
        <p:txBody>
          <a:bodyPr/>
          <a:lstStyle/>
          <a:p>
            <a:pPr marL="0" indent="0">
              <a:buNone/>
            </a:pPr>
            <a:r>
              <a:rPr lang="sr-Latn-ME" dirty="0" smtClean="0"/>
              <a:t>Sy u sastavu simpatičkog stabla, preaortični i u sastavu visceralnih plexusa.</a:t>
            </a:r>
          </a:p>
          <a:p>
            <a:pPr marL="0" indent="0">
              <a:buNone/>
            </a:pPr>
            <a:r>
              <a:rPr lang="sr-Latn-ME" dirty="0" smtClean="0"/>
              <a:t>Psy su pridodati kranijalnim živcima</a:t>
            </a:r>
          </a:p>
          <a:p>
            <a:pPr marL="0" indent="0">
              <a:buNone/>
            </a:pPr>
            <a:r>
              <a:rPr lang="sr-Latn-ME" i="1" dirty="0" smtClean="0"/>
              <a:t>Truncus symphaticus </a:t>
            </a:r>
            <a:r>
              <a:rPr lang="sr-Latn-ME" dirty="0" smtClean="0"/>
              <a:t>– od baze lobanje do os sacrum; 3, 11-12, 4, 4-5, 1 neparni na kraju.</a:t>
            </a:r>
          </a:p>
          <a:p>
            <a:pPr marL="0" indent="0">
              <a:buNone/>
            </a:pPr>
            <a:r>
              <a:rPr lang="sr-Latn-ME" dirty="0" smtClean="0"/>
              <a:t>Kranijalni dio – nastavlja se n.caroticus internus koji gradi plexus caroticus internus (canalis caroticus). </a:t>
            </a:r>
          </a:p>
          <a:p>
            <a:pPr marL="0" indent="0">
              <a:buNone/>
            </a:pPr>
            <a:endParaRPr lang="sr-Latn-ME" dirty="0"/>
          </a:p>
        </p:txBody>
      </p:sp>
      <p:sp>
        <p:nvSpPr>
          <p:cNvPr id="4" name="Content Placeholder 3"/>
          <p:cNvSpPr>
            <a:spLocks noGrp="1"/>
          </p:cNvSpPr>
          <p:nvPr>
            <p:ph sz="half" idx="2"/>
          </p:nvPr>
        </p:nvSpPr>
        <p:spPr>
          <a:xfrm>
            <a:off x="6172200" y="1325563"/>
            <a:ext cx="5903890" cy="5095138"/>
          </a:xfrm>
        </p:spPr>
        <p:txBody>
          <a:bodyPr/>
          <a:lstStyle/>
          <a:p>
            <a:r>
              <a:rPr lang="sr-Latn-ME" dirty="0" smtClean="0"/>
              <a:t>Preganglijska vlakna dolaze iz spinalnih živaca preko r.communicans</a:t>
            </a:r>
          </a:p>
          <a:p>
            <a:r>
              <a:rPr lang="sr-Latn-ME" dirty="0" smtClean="0"/>
              <a:t>Postganglijska vlakna mogu da se:</a:t>
            </a:r>
          </a:p>
          <a:p>
            <a:pPr marL="0" indent="0">
              <a:buNone/>
            </a:pPr>
            <a:r>
              <a:rPr lang="sr-Latn-ME" dirty="0"/>
              <a:t>	</a:t>
            </a:r>
            <a:r>
              <a:rPr lang="sr-Latn-ME" dirty="0" smtClean="0"/>
              <a:t>vrate u u kičmeni živac</a:t>
            </a:r>
          </a:p>
          <a:p>
            <a:pPr marL="0" indent="0">
              <a:buNone/>
            </a:pPr>
            <a:r>
              <a:rPr lang="sr-Latn-ME" dirty="0"/>
              <a:t>	</a:t>
            </a:r>
            <a:r>
              <a:rPr lang="sr-Latn-ME" dirty="0" smtClean="0"/>
              <a:t>idu do organa direktno ili preko 	gangliona visceralnih spletova</a:t>
            </a:r>
          </a:p>
          <a:p>
            <a:r>
              <a:rPr lang="sr-Latn-ME" dirty="0" smtClean="0"/>
              <a:t>Vratni i gornjih grudnih </a:t>
            </a:r>
          </a:p>
          <a:p>
            <a:r>
              <a:rPr lang="sr-Latn-ME" dirty="0" smtClean="0"/>
              <a:t>Donji grudni – n.splanchinicus major et minor </a:t>
            </a:r>
            <a:endParaRPr lang="sr-Latn-ME" dirty="0"/>
          </a:p>
        </p:txBody>
      </p:sp>
    </p:spTree>
    <p:extLst>
      <p:ext uri="{BB962C8B-B14F-4D97-AF65-F5344CB8AC3E}">
        <p14:creationId xmlns:p14="http://schemas.microsoft.com/office/powerpoint/2010/main" val="1725114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sr-Latn-ME" b="1" dirty="0" smtClean="0">
                <a:effectLst>
                  <a:outerShdw blurRad="38100" dist="38100" dir="2700000" algn="tl">
                    <a:srgbClr val="000000">
                      <a:alpha val="43137"/>
                    </a:srgbClr>
                  </a:outerShdw>
                </a:effectLst>
              </a:rPr>
              <a:t>Centralna regulacija funkcije ANS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206061" y="1325563"/>
            <a:ext cx="11603865" cy="5332814"/>
          </a:xfrm>
        </p:spPr>
        <p:txBody>
          <a:bodyPr/>
          <a:lstStyle/>
          <a:p>
            <a:pPr marL="0" indent="0">
              <a:buNone/>
            </a:pPr>
            <a:r>
              <a:rPr lang="sr-Latn-ME" dirty="0" smtClean="0"/>
              <a:t>Iz organa polaze ushodna viscerosenzitivna vlakna koja ulaze u sastav VII, IX i X </a:t>
            </a:r>
          </a:p>
          <a:p>
            <a:pPr marL="0" indent="0">
              <a:buNone/>
            </a:pPr>
            <a:r>
              <a:rPr lang="sr-Latn-ME" dirty="0" smtClean="0"/>
              <a:t>Tijela ovih neurona su u pridodatim </a:t>
            </a:r>
            <a:r>
              <a:rPr lang="sr-Latn-ME" smtClean="0"/>
              <a:t>ganglionima ovih živaca: </a:t>
            </a:r>
            <a:r>
              <a:rPr lang="sr-Latn-ME" dirty="0" smtClean="0"/>
              <a:t>ganglion geniculi, ganglion inferius IX i ganglion inferius X.</a:t>
            </a:r>
          </a:p>
          <a:p>
            <a:pPr marL="0" indent="0">
              <a:buNone/>
            </a:pPr>
            <a:r>
              <a:rPr lang="sr-Latn-ME" dirty="0" smtClean="0"/>
              <a:t>Aksoni odlaze u moždano stablo i završavaju se u nc.solitarius</a:t>
            </a:r>
          </a:p>
          <a:p>
            <a:pPr marL="0" indent="0">
              <a:buNone/>
            </a:pPr>
            <a:r>
              <a:rPr lang="sr-Latn-ME" dirty="0" smtClean="0"/>
              <a:t>On je povezan sa hipotalamusom – najznačajniji integrativni centar za obavljanje autonomnih funkcija</a:t>
            </a:r>
          </a:p>
          <a:p>
            <a:pPr marL="0" indent="0">
              <a:buNone/>
            </a:pPr>
            <a:r>
              <a:rPr lang="sr-Latn-ME" dirty="0" smtClean="0"/>
              <a:t>Sa nižim autonomnim centrima (fasciculus longitudinalis dorsalis) – kontroliše funkciju organa, a preko hipofize reguliše sekreciju žlijezda sa unutrašnjim lučenjem</a:t>
            </a:r>
            <a:endParaRPr lang="sr-Latn-ME" dirty="0"/>
          </a:p>
        </p:txBody>
      </p:sp>
    </p:spTree>
    <p:extLst>
      <p:ext uri="{BB962C8B-B14F-4D97-AF65-F5344CB8AC3E}">
        <p14:creationId xmlns:p14="http://schemas.microsoft.com/office/powerpoint/2010/main" val="1943761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n.opticus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pPr marL="0" indent="0">
              <a:buNone/>
            </a:pPr>
            <a:r>
              <a:rPr lang="sr-Latn-ME" dirty="0" smtClean="0"/>
              <a:t>pruža se od očne jabučice do optičke hijazme kroz canalis opticus. </a:t>
            </a:r>
            <a:endParaRPr lang="sr-Latn-ME" dirty="0"/>
          </a:p>
        </p:txBody>
      </p:sp>
      <p:pic>
        <p:nvPicPr>
          <p:cNvPr id="5" name="Content Placeholder 4"/>
          <p:cNvPicPr>
            <a:picLocks noGrp="1" noChangeAspect="1"/>
          </p:cNvPicPr>
          <p:nvPr>
            <p:ph sz="half" idx="2"/>
          </p:nvPr>
        </p:nvPicPr>
        <p:blipFill>
          <a:blip r:embed="rId2"/>
          <a:stretch>
            <a:fillRect/>
          </a:stretch>
        </p:blipFill>
        <p:spPr>
          <a:xfrm>
            <a:off x="6301324" y="824247"/>
            <a:ext cx="4176713" cy="5185949"/>
          </a:xfrm>
          <a:prstGeom prst="rect">
            <a:avLst/>
          </a:prstGeom>
        </p:spPr>
      </p:pic>
    </p:spTree>
    <p:extLst>
      <p:ext uri="{BB962C8B-B14F-4D97-AF65-F5344CB8AC3E}">
        <p14:creationId xmlns:p14="http://schemas.microsoft.com/office/powerpoint/2010/main" val="1466842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n.occulomotorius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1378039"/>
            <a:ext cx="6019800" cy="4798924"/>
          </a:xfrm>
        </p:spPr>
        <p:txBody>
          <a:bodyPr>
            <a:normAutofit lnSpcReduction="10000"/>
          </a:bodyPr>
          <a:lstStyle/>
          <a:p>
            <a:pPr marL="0" indent="0">
              <a:buNone/>
            </a:pPr>
            <a:r>
              <a:rPr lang="sr-Latn-ME" dirty="0" smtClean="0"/>
              <a:t>oživčava mišiće pokretače očne jabučice osim gornjeg kosog i spoljnog pravog, a svojim parasimpatičkim vlaknima inerviše 2 glatka mišića (m.cilliaris i m.sphincter pupillae). </a:t>
            </a:r>
          </a:p>
          <a:p>
            <a:pPr marL="0" indent="0">
              <a:buNone/>
            </a:pPr>
            <a:r>
              <a:rPr lang="sr-Latn-ME" dirty="0" smtClean="0"/>
              <a:t>Jedro mu se nalazi u mesencephalonu i izbija na prednjoj strani mesencephalona, pruža se naprijed kroz spoljni dio sinus cavernosus i ulazi u očnu duplju kroz fissuru orbitalis superior i dijeli se na 2 završne grane: ramus superior et inferior. </a:t>
            </a:r>
            <a:endParaRPr lang="sr-Latn-ME" dirty="0"/>
          </a:p>
        </p:txBody>
      </p:sp>
      <p:pic>
        <p:nvPicPr>
          <p:cNvPr id="5" name="Content Placeholder 4"/>
          <p:cNvPicPr>
            <a:picLocks noGrp="1" noChangeAspect="1"/>
          </p:cNvPicPr>
          <p:nvPr>
            <p:ph sz="half" idx="2"/>
          </p:nvPr>
        </p:nvPicPr>
        <p:blipFill>
          <a:blip r:embed="rId2"/>
          <a:stretch>
            <a:fillRect/>
          </a:stretch>
        </p:blipFill>
        <p:spPr>
          <a:xfrm>
            <a:off x="5885645" y="1120463"/>
            <a:ext cx="6306355" cy="4522062"/>
          </a:xfrm>
          <a:prstGeom prst="rect">
            <a:avLst/>
          </a:prstGeom>
        </p:spPr>
      </p:pic>
    </p:spTree>
    <p:extLst>
      <p:ext uri="{BB962C8B-B14F-4D97-AF65-F5344CB8AC3E}">
        <p14:creationId xmlns:p14="http://schemas.microsoft.com/office/powerpoint/2010/main" val="1586412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0" y="862885"/>
            <a:ext cx="5929648" cy="4932608"/>
          </a:xfrm>
        </p:spPr>
        <p:txBody>
          <a:bodyPr/>
          <a:lstStyle/>
          <a:p>
            <a:pPr marL="0" indent="0">
              <a:buNone/>
            </a:pPr>
            <a:r>
              <a:rPr lang="sr-Latn-ME" dirty="0" smtClean="0"/>
              <a:t>Ramus superior inerviše m. rectus superior, m. levator palpebrae superioris. </a:t>
            </a:r>
          </a:p>
          <a:p>
            <a:pPr marL="0" indent="0">
              <a:buNone/>
            </a:pPr>
            <a:r>
              <a:rPr lang="sr-Latn-ME" dirty="0" smtClean="0"/>
              <a:t>Ramus inferior: m. rectus medius, m. rectus inferior, m. obliqus inferior. </a:t>
            </a:r>
          </a:p>
          <a:p>
            <a:pPr marL="0" indent="0">
              <a:buNone/>
            </a:pPr>
            <a:r>
              <a:rPr lang="sr-Latn-ME" dirty="0" smtClean="0"/>
              <a:t>Od nje se odvaja kratki korijen označen kao radix occulomotoria koji se završava u  ganglion cilliare odakle polaze postganglijska vlakna za m.sphincter pupillae i m.cilliaris. </a:t>
            </a:r>
            <a:endParaRPr lang="sr-Latn-ME" dirty="0"/>
          </a:p>
        </p:txBody>
      </p:sp>
      <p:pic>
        <p:nvPicPr>
          <p:cNvPr id="5" name="Content Placeholder 4"/>
          <p:cNvPicPr>
            <a:picLocks noGrp="1" noChangeAspect="1"/>
          </p:cNvPicPr>
          <p:nvPr>
            <p:ph sz="half" idx="2"/>
          </p:nvPr>
        </p:nvPicPr>
        <p:blipFill>
          <a:blip r:embed="rId2"/>
          <a:stretch>
            <a:fillRect/>
          </a:stretch>
        </p:blipFill>
        <p:spPr>
          <a:xfrm>
            <a:off x="5929648" y="953037"/>
            <a:ext cx="6262351" cy="3943607"/>
          </a:xfrm>
          <a:prstGeom prst="rect">
            <a:avLst/>
          </a:prstGeom>
        </p:spPr>
      </p:pic>
    </p:spTree>
    <p:extLst>
      <p:ext uri="{BB962C8B-B14F-4D97-AF65-F5344CB8AC3E}">
        <p14:creationId xmlns:p14="http://schemas.microsoft.com/office/powerpoint/2010/main" val="2516943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n.trochlearis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pPr marL="0" indent="0">
              <a:buNone/>
            </a:pPr>
            <a:r>
              <a:rPr lang="sr-Latn-ME" dirty="0" smtClean="0"/>
              <a:t>čisto motorni nerv, jedro se nalazi u mesencephalonu, izlazi na dorzalnoj strani mesencephalona, prolazi kroz spoljni zid sinus cavernosus-a i u orbitu ulazi kroz fissura orbitalis superior. </a:t>
            </a:r>
          </a:p>
          <a:p>
            <a:pPr marL="0" indent="0">
              <a:buNone/>
            </a:pPr>
            <a:r>
              <a:rPr lang="sr-Latn-ME" dirty="0" smtClean="0"/>
              <a:t>Inerviše m.obliquus superior. </a:t>
            </a:r>
            <a:endParaRPr lang="sr-Latn-ME" dirty="0"/>
          </a:p>
        </p:txBody>
      </p:sp>
      <p:pic>
        <p:nvPicPr>
          <p:cNvPr id="7" name="Content Placeholder 6"/>
          <p:cNvPicPr>
            <a:picLocks noGrp="1" noChangeAspect="1"/>
          </p:cNvPicPr>
          <p:nvPr>
            <p:ph sz="half" idx="2"/>
          </p:nvPr>
        </p:nvPicPr>
        <p:blipFill>
          <a:blip r:embed="rId2"/>
          <a:stretch>
            <a:fillRect/>
          </a:stretch>
        </p:blipFill>
        <p:spPr>
          <a:xfrm>
            <a:off x="6194738" y="862885"/>
            <a:ext cx="5872765" cy="3967084"/>
          </a:xfrm>
          <a:prstGeom prst="rect">
            <a:avLst/>
          </a:prstGeom>
        </p:spPr>
      </p:pic>
    </p:spTree>
    <p:extLst>
      <p:ext uri="{BB962C8B-B14F-4D97-AF65-F5344CB8AC3E}">
        <p14:creationId xmlns:p14="http://schemas.microsoft.com/office/powerpoint/2010/main" val="2343721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b="1" dirty="0" smtClean="0">
                <a:effectLst>
                  <a:outerShdw blurRad="38100" dist="38100" dir="2700000" algn="tl">
                    <a:srgbClr val="000000">
                      <a:alpha val="43137"/>
                    </a:srgbClr>
                  </a:outerShdw>
                </a:effectLst>
              </a:rPr>
              <a:t>n.trigeminalis</a:t>
            </a:r>
            <a:endParaRPr lang="sr-Latn-ME"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1481070"/>
            <a:ext cx="6019800" cy="5215943"/>
          </a:xfrm>
        </p:spPr>
        <p:txBody>
          <a:bodyPr>
            <a:normAutofit/>
          </a:bodyPr>
          <a:lstStyle/>
          <a:p>
            <a:pPr marL="0" indent="0">
              <a:buNone/>
            </a:pPr>
            <a:r>
              <a:rPr lang="sr-Latn-ME" dirty="0" smtClean="0"/>
              <a:t>mješoviti živac, najveći kranijalni nerv. Izbija na bočnoj strani ponsa uz pomoć 2 korijena: radix motoria i radix sensoria. </a:t>
            </a:r>
          </a:p>
          <a:p>
            <a:pPr marL="0" indent="0">
              <a:buNone/>
            </a:pPr>
            <a:r>
              <a:rPr lang="sr-Latn-ME" dirty="0" smtClean="0"/>
              <a:t>Pruža se naprijed kroz cisterna pontocerebellaris i iznad piramide njegovom senzitivnom dijelu je pridodat ganglion trigeminale-Gasseri. </a:t>
            </a:r>
          </a:p>
          <a:p>
            <a:pPr marL="0" indent="0">
              <a:buNone/>
            </a:pPr>
            <a:r>
              <a:rPr lang="sr-Latn-ME" dirty="0" smtClean="0"/>
              <a:t>Od spoljne ivice gangliona polaze njegove 3 grane: n.ophtalmucus (V1), n.maxillaris (V2) i n.mandibularis (V3). </a:t>
            </a:r>
            <a:endParaRPr lang="sr-Latn-ME" dirty="0"/>
          </a:p>
        </p:txBody>
      </p:sp>
      <p:pic>
        <p:nvPicPr>
          <p:cNvPr id="5" name="Content Placeholder 4"/>
          <p:cNvPicPr>
            <a:picLocks noGrp="1" noChangeAspect="1"/>
          </p:cNvPicPr>
          <p:nvPr>
            <p:ph sz="half" idx="2"/>
          </p:nvPr>
        </p:nvPicPr>
        <p:blipFill>
          <a:blip r:embed="rId2"/>
          <a:stretch>
            <a:fillRect/>
          </a:stretch>
        </p:blipFill>
        <p:spPr>
          <a:xfrm>
            <a:off x="6516710" y="528033"/>
            <a:ext cx="5280337" cy="6168979"/>
          </a:xfrm>
          <a:prstGeom prst="rect">
            <a:avLst/>
          </a:prstGeom>
        </p:spPr>
      </p:pic>
    </p:spTree>
    <p:extLst>
      <p:ext uri="{BB962C8B-B14F-4D97-AF65-F5344CB8AC3E}">
        <p14:creationId xmlns:p14="http://schemas.microsoft.com/office/powerpoint/2010/main" val="1888139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67425" y="257576"/>
            <a:ext cx="5852375" cy="6600423"/>
          </a:xfrm>
        </p:spPr>
        <p:txBody>
          <a:bodyPr>
            <a:normAutofit fontScale="92500" lnSpcReduction="20000"/>
          </a:bodyPr>
          <a:lstStyle/>
          <a:p>
            <a:pPr marL="0" indent="0">
              <a:buNone/>
            </a:pPr>
            <a:r>
              <a:rPr lang="sr-Latn-ME" dirty="0" smtClean="0">
                <a:effectLst>
                  <a:outerShdw blurRad="38100" dist="38100" dir="2700000" algn="tl">
                    <a:srgbClr val="000000">
                      <a:alpha val="43137"/>
                    </a:srgbClr>
                  </a:outerShdw>
                </a:effectLst>
              </a:rPr>
              <a:t>n.ophtalmicus (V1) </a:t>
            </a:r>
            <a:r>
              <a:rPr lang="sr-Latn-ME" dirty="0" smtClean="0"/>
              <a:t>-  čisto senzitivna, od gangliona Gasseri ide kroz spoljni zid sinus cavernosusa i kroz fissura orbitalis superior ulazi u orbitu prethodno granajući se u 3 završne grane: n.lacrimalis, n.frontalis i n.nasocilliaris. </a:t>
            </a:r>
          </a:p>
          <a:p>
            <a:pPr marL="0" indent="0">
              <a:buNone/>
            </a:pPr>
            <a:r>
              <a:rPr lang="sr-Latn-ME" dirty="0" smtClean="0"/>
              <a:t>•	</a:t>
            </a:r>
            <a:r>
              <a:rPr lang="sr-Latn-ME" i="1" dirty="0" smtClean="0"/>
              <a:t>N.lacrimalis</a:t>
            </a:r>
            <a:r>
              <a:rPr lang="sr-Latn-ME" dirty="0" smtClean="0"/>
              <a:t> inerviše dio konjuctive i kožu spoljnjeg dijela orbite; anastomozira se sa parasimpatičkim vlaknima koja dolaze od n.zygomaticus-a za inervaciju gl.lacrimalis</a:t>
            </a:r>
          </a:p>
          <a:p>
            <a:pPr marL="0" indent="0">
              <a:buNone/>
            </a:pPr>
            <a:r>
              <a:rPr lang="sr-Latn-ME" dirty="0" smtClean="0"/>
              <a:t>•	</a:t>
            </a:r>
            <a:r>
              <a:rPr lang="sr-Latn-ME" i="1" dirty="0" smtClean="0"/>
              <a:t>N.frontalis</a:t>
            </a:r>
            <a:r>
              <a:rPr lang="sr-Latn-ME" dirty="0" smtClean="0"/>
              <a:t> ima 3 završne grane (r.medialis, lateralis et supratrochlearis), izbija kod gornje ivice orbite i inerviše kožu čela i gornjeg kapka</a:t>
            </a:r>
          </a:p>
          <a:p>
            <a:pPr marL="0" indent="0">
              <a:buNone/>
            </a:pPr>
            <a:r>
              <a:rPr lang="sr-Latn-ME" dirty="0" smtClean="0"/>
              <a:t>•	</a:t>
            </a:r>
            <a:r>
              <a:rPr lang="sr-Latn-ME" i="1" dirty="0" smtClean="0"/>
              <a:t>N.nasocilliaris</a:t>
            </a:r>
            <a:r>
              <a:rPr lang="sr-Latn-ME" dirty="0" smtClean="0"/>
              <a:t> daje grane: nn.ethmoidales anterior et posterior (krov nosne duplje); nn.cilliares longi (očna jabučica) i n.infratrochlearis za konjuktivu i kožu srednjed dijela orbite.</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645019" y="257576"/>
            <a:ext cx="5036119" cy="5919387"/>
          </a:xfrm>
          <a:prstGeom prst="rect">
            <a:avLst/>
          </a:prstGeom>
        </p:spPr>
      </p:pic>
    </p:spTree>
    <p:extLst>
      <p:ext uri="{BB962C8B-B14F-4D97-AF65-F5344CB8AC3E}">
        <p14:creationId xmlns:p14="http://schemas.microsoft.com/office/powerpoint/2010/main" val="2039792016"/>
      </p:ext>
    </p:extLst>
  </p:cSld>
  <p:clrMapOvr>
    <a:masterClrMapping/>
  </p:clrMapOvr>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TotalTime>
  <Words>2022</Words>
  <Application>Microsoft Office PowerPoint</Application>
  <PresentationFormat>Widescreen</PresentationFormat>
  <Paragraphs>135</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Calibri</vt:lpstr>
      <vt:lpstr>Calibri Light</vt:lpstr>
      <vt:lpstr>Office Theme</vt:lpstr>
      <vt:lpstr>MOŽDANI ŽIVCI</vt:lpstr>
      <vt:lpstr>PowerPoint Presentation</vt:lpstr>
      <vt:lpstr>nn.olphactorii</vt:lpstr>
      <vt:lpstr>n.opticus</vt:lpstr>
      <vt:lpstr>n.occulomotorius</vt:lpstr>
      <vt:lpstr>PowerPoint Presentation</vt:lpstr>
      <vt:lpstr>n.trochlearis</vt:lpstr>
      <vt:lpstr>n.trigeminalis</vt:lpstr>
      <vt:lpstr>PowerPoint Presentation</vt:lpstr>
      <vt:lpstr>PowerPoint Presentation</vt:lpstr>
      <vt:lpstr>PowerPoint Presentation</vt:lpstr>
      <vt:lpstr>PowerPoint Presentation</vt:lpstr>
      <vt:lpstr>PowerPoint Presentation</vt:lpstr>
      <vt:lpstr>PowerPoint Presentation</vt:lpstr>
      <vt:lpstr>n.abducens</vt:lpstr>
      <vt:lpstr>n.facialis</vt:lpstr>
      <vt:lpstr>PowerPoint Presentation</vt:lpstr>
      <vt:lpstr>PowerPoint Presentation</vt:lpstr>
      <vt:lpstr>PowerPoint Presentation</vt:lpstr>
      <vt:lpstr>PowerPoint Presentation</vt:lpstr>
      <vt:lpstr>n.vestibulocochlearis</vt:lpstr>
      <vt:lpstr>n.glossopharingeus</vt:lpstr>
      <vt:lpstr>n.vagus</vt:lpstr>
      <vt:lpstr>PowerPoint Presentation</vt:lpstr>
      <vt:lpstr>PowerPoint Presentation</vt:lpstr>
      <vt:lpstr>n.accessorius</vt:lpstr>
      <vt:lpstr>n.hypoglossus</vt:lpstr>
      <vt:lpstr>Autonomni nervni sistem</vt:lpstr>
      <vt:lpstr>PowerPoint Presentation</vt:lpstr>
      <vt:lpstr>PowerPoint Presentation</vt:lpstr>
      <vt:lpstr>PowerPoint Presentation</vt:lpstr>
      <vt:lpstr>Centralni dio autonomnog nervnog sistema</vt:lpstr>
      <vt:lpstr>PowerPoint Presentation</vt:lpstr>
      <vt:lpstr>Periferni dio autonomnog nervnog sistema</vt:lpstr>
      <vt:lpstr>PowerPoint Presentation</vt:lpstr>
      <vt:lpstr>Ganglioni perifernog dijela ANS</vt:lpstr>
      <vt:lpstr>Centralna regulacija funkcije ANS</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MOŽDANI ŽIVCI</dc:title>
  <dc:creator>Medicina</dc:creator>
  <cp:lastModifiedBy>vjeroslava slavic</cp:lastModifiedBy>
  <cp:revision>29</cp:revision>
  <dcterms:created xsi:type="dcterms:W3CDTF">2015-03-09T08:01:36Z</dcterms:created>
  <dcterms:modified xsi:type="dcterms:W3CDTF">2017-04-06T07:16:15Z</dcterms:modified>
</cp:coreProperties>
</file>